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Inter"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6" d="100"/>
          <a:sy n="76" d="100"/>
        </p:scale>
        <p:origin x="331"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ovan Bera" userId="f6e8d794d2cc9304" providerId="LiveId" clId="{60F77BFD-30C1-4475-8192-D34BC0878EC9}"/>
    <pc:docChg chg="modSld">
      <pc:chgData name="Shovan Bera" userId="f6e8d794d2cc9304" providerId="LiveId" clId="{60F77BFD-30C1-4475-8192-D34BC0878EC9}" dt="2025-07-19T12:24:46.440" v="7" actId="20577"/>
      <pc:docMkLst>
        <pc:docMk/>
      </pc:docMkLst>
      <pc:sldChg chg="modSp mod">
        <pc:chgData name="Shovan Bera" userId="f6e8d794d2cc9304" providerId="LiveId" clId="{60F77BFD-30C1-4475-8192-D34BC0878EC9}" dt="2025-07-19T12:24:46.440" v="7" actId="20577"/>
        <pc:sldMkLst>
          <pc:docMk/>
          <pc:sldMk cId="0" sldId="256"/>
        </pc:sldMkLst>
        <pc:spChg chg="mod">
          <ac:chgData name="Shovan Bera" userId="f6e8d794d2cc9304" providerId="LiveId" clId="{60F77BFD-30C1-4475-8192-D34BC0878EC9}" dt="2025-07-19T12:24:46.440" v="7" actId="20577"/>
          <ac:spMkLst>
            <pc:docMk/>
            <pc:sldMk cId="0" sldId="256"/>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76846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17785"/>
            <a:ext cx="6778823" cy="854110"/>
          </a:xfrm>
          <a:prstGeom prst="rect">
            <a:avLst/>
          </a:prstGeom>
          <a:noFill/>
          <a:ln/>
        </p:spPr>
        <p:txBody>
          <a:bodyPr wrap="none" lIns="0" tIns="0" rIns="0" bIns="0" rtlCol="0" anchor="t"/>
          <a:lstStyle/>
          <a:p>
            <a:pPr marL="0" indent="0" algn="l">
              <a:lnSpc>
                <a:spcPts val="5850"/>
              </a:lnSpc>
              <a:buNone/>
            </a:pPr>
            <a:r>
              <a:rPr lang="en-US" sz="4650" b="1" dirty="0">
                <a:solidFill>
                  <a:srgbClr val="FF8AAF"/>
                </a:solidFill>
                <a:latin typeface="Petrona Bold" pitchFamily="34" charset="0"/>
                <a:ea typeface="Petrona Bold" pitchFamily="34" charset="-122"/>
                <a:cs typeface="Petrona Bold" pitchFamily="34" charset="-120"/>
              </a:rPr>
              <a:t>Stock Market Analysis </a:t>
            </a:r>
            <a:endParaRPr lang="en-US" sz="4650" dirty="0"/>
          </a:p>
        </p:txBody>
      </p:sp>
      <p:sp>
        <p:nvSpPr>
          <p:cNvPr id="4" name="Text 1"/>
          <p:cNvSpPr/>
          <p:nvPr/>
        </p:nvSpPr>
        <p:spPr>
          <a:xfrm>
            <a:off x="954593" y="2903974"/>
            <a:ext cx="7395618" cy="396835"/>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Using NLP and Machine Learning for Enhanced Forecasting.</a:t>
            </a:r>
            <a:endParaRPr lang="en-US" sz="1750" dirty="0"/>
          </a:p>
        </p:txBody>
      </p:sp>
      <p:sp>
        <p:nvSpPr>
          <p:cNvPr id="7" name="Text 3"/>
          <p:cNvSpPr/>
          <p:nvPr/>
        </p:nvSpPr>
        <p:spPr>
          <a:xfrm>
            <a:off x="793790" y="4767620"/>
            <a:ext cx="2562359" cy="396835"/>
          </a:xfrm>
          <a:prstGeom prst="rect">
            <a:avLst/>
          </a:prstGeom>
          <a:noFill/>
          <a:ln/>
        </p:spPr>
        <p:txBody>
          <a:bodyPr wrap="none" lIns="0" tIns="0" rIns="0" bIns="0" rtlCol="0" anchor="t"/>
          <a:lstStyle/>
          <a:p>
            <a:pPr marL="342900" indent="-342900" algn="l">
              <a:lnSpc>
                <a:spcPts val="3100"/>
              </a:lnSpc>
              <a:buFont typeface="Wingdings" panose="05000000000000000000" pitchFamily="2" charset="2"/>
              <a:buChar char="v"/>
            </a:pPr>
            <a:r>
              <a:rPr lang="en-US" sz="2200" b="1" dirty="0">
                <a:solidFill>
                  <a:srgbClr val="E0D6DE"/>
                </a:solidFill>
                <a:latin typeface="Inter Bold" pitchFamily="34" charset="0"/>
                <a:ea typeface="Inter Bold" pitchFamily="34" charset="-122"/>
                <a:cs typeface="Inter Bold" pitchFamily="34" charset="-120"/>
              </a:rPr>
              <a:t>by Shovan Bera</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361956"/>
            <a:ext cx="5954197" cy="744260"/>
          </a:xfrm>
          <a:prstGeom prst="rect">
            <a:avLst/>
          </a:prstGeom>
          <a:noFill/>
          <a:ln/>
        </p:spPr>
        <p:txBody>
          <a:bodyPr wrap="none" lIns="0" tIns="0" rIns="0" bIns="0" rtlCol="0" anchor="t"/>
          <a:lstStyle/>
          <a:p>
            <a:pPr marL="0" indent="0" algn="l">
              <a:lnSpc>
                <a:spcPts val="5850"/>
              </a:lnSpc>
              <a:buNone/>
            </a:pPr>
            <a:r>
              <a:rPr lang="en-US" sz="4650" b="1" dirty="0">
                <a:solidFill>
                  <a:srgbClr val="FF8AAF"/>
                </a:solidFill>
                <a:latin typeface="Petrona Bold" pitchFamily="34" charset="0"/>
                <a:ea typeface="Petrona Bold" pitchFamily="34" charset="-122"/>
                <a:cs typeface="Petrona Bold" pitchFamily="34" charset="-120"/>
              </a:rPr>
              <a:t>Conclusion</a:t>
            </a:r>
            <a:endParaRPr lang="en-US" sz="4650" dirty="0"/>
          </a:p>
        </p:txBody>
      </p:sp>
      <p:sp>
        <p:nvSpPr>
          <p:cNvPr id="4" name="Shape 1"/>
          <p:cNvSpPr/>
          <p:nvPr/>
        </p:nvSpPr>
        <p:spPr>
          <a:xfrm>
            <a:off x="6280190" y="2446377"/>
            <a:ext cx="510302" cy="510302"/>
          </a:xfrm>
          <a:prstGeom prst="roundRect">
            <a:avLst>
              <a:gd name="adj" fmla="val 18669"/>
            </a:avLst>
          </a:prstGeom>
          <a:solidFill>
            <a:srgbClr val="2F1D63"/>
          </a:solidFill>
          <a:ln w="7620">
            <a:solidFill>
              <a:srgbClr val="48367C"/>
            </a:solidFill>
            <a:prstDash val="solid"/>
          </a:ln>
        </p:spPr>
      </p:sp>
      <p:pic>
        <p:nvPicPr>
          <p:cNvPr id="5" name="Image 1" descr="preencoded.png"/>
          <p:cNvPicPr>
            <a:picLocks noChangeAspect="1"/>
          </p:cNvPicPr>
          <p:nvPr/>
        </p:nvPicPr>
        <p:blipFill>
          <a:blip r:embed="rId4"/>
          <a:stretch>
            <a:fillRect/>
          </a:stretch>
        </p:blipFill>
        <p:spPr>
          <a:xfrm>
            <a:off x="6356747" y="2478286"/>
            <a:ext cx="357188" cy="446484"/>
          </a:xfrm>
          <a:prstGeom prst="rect">
            <a:avLst/>
          </a:prstGeom>
        </p:spPr>
      </p:pic>
      <p:sp>
        <p:nvSpPr>
          <p:cNvPr id="6" name="Text 2"/>
          <p:cNvSpPr/>
          <p:nvPr/>
        </p:nvSpPr>
        <p:spPr>
          <a:xfrm>
            <a:off x="7017306" y="2524244"/>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E0D6DE"/>
                </a:solidFill>
                <a:latin typeface="Petrona Bold" pitchFamily="34" charset="0"/>
                <a:ea typeface="Petrona Bold" pitchFamily="34" charset="-122"/>
                <a:cs typeface="Petrona Bold" pitchFamily="34" charset="-120"/>
              </a:rPr>
              <a:t>Key Points</a:t>
            </a:r>
            <a:endParaRPr lang="en-US" sz="2300" dirty="0"/>
          </a:p>
        </p:txBody>
      </p:sp>
      <p:sp>
        <p:nvSpPr>
          <p:cNvPr id="7" name="Text 3"/>
          <p:cNvSpPr/>
          <p:nvPr/>
        </p:nvSpPr>
        <p:spPr>
          <a:xfrm>
            <a:off x="7017306" y="3032403"/>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Public sentiment impacts stock prices. NLP effectively analyzes tweet data.</a:t>
            </a:r>
            <a:endParaRPr lang="en-US" sz="1750" dirty="0"/>
          </a:p>
        </p:txBody>
      </p:sp>
      <p:sp>
        <p:nvSpPr>
          <p:cNvPr id="8" name="Shape 4"/>
          <p:cNvSpPr/>
          <p:nvPr/>
        </p:nvSpPr>
        <p:spPr>
          <a:xfrm>
            <a:off x="6280190" y="4211836"/>
            <a:ext cx="510302" cy="510302"/>
          </a:xfrm>
          <a:prstGeom prst="roundRect">
            <a:avLst>
              <a:gd name="adj" fmla="val 18669"/>
            </a:avLst>
          </a:prstGeom>
          <a:solidFill>
            <a:srgbClr val="2F1D63"/>
          </a:solidFill>
          <a:ln w="7620">
            <a:solidFill>
              <a:srgbClr val="48367C"/>
            </a:solidFill>
            <a:prstDash val="solid"/>
          </a:ln>
        </p:spPr>
      </p:sp>
      <p:pic>
        <p:nvPicPr>
          <p:cNvPr id="9" name="Image 2" descr="preencoded.png"/>
          <p:cNvPicPr>
            <a:picLocks noChangeAspect="1"/>
          </p:cNvPicPr>
          <p:nvPr/>
        </p:nvPicPr>
        <p:blipFill>
          <a:blip r:embed="rId5"/>
          <a:stretch>
            <a:fillRect/>
          </a:stretch>
        </p:blipFill>
        <p:spPr>
          <a:xfrm>
            <a:off x="6356747" y="4243745"/>
            <a:ext cx="357188" cy="446484"/>
          </a:xfrm>
          <a:prstGeom prst="rect">
            <a:avLst/>
          </a:prstGeom>
        </p:spPr>
      </p:pic>
      <p:sp>
        <p:nvSpPr>
          <p:cNvPr id="10" name="Text 5"/>
          <p:cNvSpPr/>
          <p:nvPr/>
        </p:nvSpPr>
        <p:spPr>
          <a:xfrm>
            <a:off x="7017306" y="4289703"/>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E0D6DE"/>
                </a:solidFill>
                <a:latin typeface="Petrona Bold" pitchFamily="34" charset="0"/>
                <a:ea typeface="Petrona Bold" pitchFamily="34" charset="-122"/>
                <a:cs typeface="Petrona Bold" pitchFamily="34" charset="-120"/>
              </a:rPr>
              <a:t>Future Work</a:t>
            </a:r>
            <a:endParaRPr lang="en-US" sz="2300" dirty="0"/>
          </a:p>
        </p:txBody>
      </p:sp>
      <p:sp>
        <p:nvSpPr>
          <p:cNvPr id="11" name="Text 6"/>
          <p:cNvSpPr/>
          <p:nvPr/>
        </p:nvSpPr>
        <p:spPr>
          <a:xfrm>
            <a:off x="7017306" y="4797862"/>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Explore advanced NLP techniques. Implement real-time sentiment monitoring.</a:t>
            </a:r>
            <a:endParaRPr lang="en-US" sz="1750" dirty="0"/>
          </a:p>
        </p:txBody>
      </p:sp>
      <p:sp>
        <p:nvSpPr>
          <p:cNvPr id="12" name="Text 7"/>
          <p:cNvSpPr/>
          <p:nvPr/>
        </p:nvSpPr>
        <p:spPr>
          <a:xfrm>
            <a:off x="6280190" y="5778817"/>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Our project successfully demonstrated the link between sentiment and stock market behavior. Future enhancements will improve prediction accuracy.</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178799"/>
            <a:ext cx="5954197" cy="916701"/>
          </a:xfrm>
          <a:prstGeom prst="rect">
            <a:avLst/>
          </a:prstGeom>
          <a:noFill/>
          <a:ln/>
        </p:spPr>
        <p:txBody>
          <a:bodyPr wrap="none" lIns="0" tIns="0" rIns="0" bIns="0" rtlCol="0" anchor="t"/>
          <a:lstStyle/>
          <a:p>
            <a:pPr marL="0" indent="0" algn="l">
              <a:lnSpc>
                <a:spcPts val="5850"/>
              </a:lnSpc>
              <a:buNone/>
            </a:pPr>
            <a:r>
              <a:rPr lang="en-US" sz="4650" b="1" dirty="0">
                <a:solidFill>
                  <a:srgbClr val="FF8AAF"/>
                </a:solidFill>
                <a:latin typeface="Petrona Bold" pitchFamily="34" charset="0"/>
                <a:ea typeface="Petrona Bold" pitchFamily="34" charset="-122"/>
                <a:cs typeface="Petrona Bold" pitchFamily="34" charset="-120"/>
              </a:rPr>
              <a:t>Project Overview</a:t>
            </a:r>
            <a:endParaRPr lang="en-US" sz="4650" dirty="0"/>
          </a:p>
        </p:txBody>
      </p:sp>
      <p:sp>
        <p:nvSpPr>
          <p:cNvPr id="3" name="Text 1"/>
          <p:cNvSpPr/>
          <p:nvPr/>
        </p:nvSpPr>
        <p:spPr>
          <a:xfrm>
            <a:off x="793790" y="2714626"/>
            <a:ext cx="13042821" cy="1264522"/>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This project predicts stock market movements. We combine Twitter dataset with stock price data. We analyze tweets sentiment score using NLP techniques. Sentiment is categorized as positive, negative, or neutral. Then we correlate sentiment with price changes. This helps identify trends for stock price predictions.</a:t>
            </a:r>
            <a:endParaRPr lang="en-US" sz="1750" dirty="0"/>
          </a:p>
        </p:txBody>
      </p:sp>
      <p:sp>
        <p:nvSpPr>
          <p:cNvPr id="4" name="Text 2"/>
          <p:cNvSpPr/>
          <p:nvPr/>
        </p:nvSpPr>
        <p:spPr>
          <a:xfrm>
            <a:off x="793790" y="4916091"/>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FF8AAF"/>
                </a:solidFill>
                <a:latin typeface="Petrona Bold" pitchFamily="34" charset="0"/>
                <a:ea typeface="Petrona Bold" pitchFamily="34" charset="-122"/>
                <a:cs typeface="Petrona Bold" pitchFamily="34" charset="-120"/>
              </a:rPr>
              <a:t>Stock Data</a:t>
            </a:r>
            <a:endParaRPr lang="en-US" sz="2300" dirty="0"/>
          </a:p>
        </p:txBody>
      </p:sp>
      <p:sp>
        <p:nvSpPr>
          <p:cNvPr id="5" name="Text 3"/>
          <p:cNvSpPr/>
          <p:nvPr/>
        </p:nvSpPr>
        <p:spPr>
          <a:xfrm>
            <a:off x="793790" y="5514975"/>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Daily closing and adjusted prices.</a:t>
            </a:r>
            <a:endParaRPr lang="en-US" sz="1750" dirty="0"/>
          </a:p>
        </p:txBody>
      </p:sp>
      <p:sp>
        <p:nvSpPr>
          <p:cNvPr id="6" name="Text 4"/>
          <p:cNvSpPr/>
          <p:nvPr/>
        </p:nvSpPr>
        <p:spPr>
          <a:xfrm>
            <a:off x="7599521" y="4916091"/>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FF8AAF"/>
                </a:solidFill>
                <a:latin typeface="Petrona Bold" pitchFamily="34" charset="0"/>
                <a:ea typeface="Petrona Bold" pitchFamily="34" charset="-122"/>
                <a:cs typeface="Petrona Bold" pitchFamily="34" charset="-120"/>
              </a:rPr>
              <a:t>Twitter Data</a:t>
            </a:r>
            <a:endParaRPr lang="en-US" sz="2300" dirty="0"/>
          </a:p>
        </p:txBody>
      </p:sp>
      <p:sp>
        <p:nvSpPr>
          <p:cNvPr id="7" name="Text 5"/>
          <p:cNvSpPr/>
          <p:nvPr/>
        </p:nvSpPr>
        <p:spPr>
          <a:xfrm>
            <a:off x="7599521" y="5514975"/>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Thousands of stock-related tweets.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349097"/>
            <a:ext cx="7556421" cy="1488519"/>
          </a:xfrm>
          <a:prstGeom prst="rect">
            <a:avLst/>
          </a:prstGeom>
          <a:noFill/>
          <a:ln/>
        </p:spPr>
        <p:txBody>
          <a:bodyPr wrap="square" lIns="0" tIns="0" rIns="0" bIns="0" rtlCol="0" anchor="t"/>
          <a:lstStyle/>
          <a:p>
            <a:pPr marL="0" indent="0" algn="l">
              <a:lnSpc>
                <a:spcPts val="5850"/>
              </a:lnSpc>
              <a:buNone/>
            </a:pPr>
            <a:r>
              <a:rPr lang="en-US" sz="4650" b="1" dirty="0">
                <a:solidFill>
                  <a:srgbClr val="FF8AAF"/>
                </a:solidFill>
                <a:latin typeface="Petrona Bold" pitchFamily="34" charset="0"/>
                <a:ea typeface="Petrona Bold" pitchFamily="34" charset="-122"/>
                <a:cs typeface="Petrona Bold" pitchFamily="34" charset="-120"/>
              </a:rPr>
              <a:t>Problem Statement &amp; Objectives</a:t>
            </a:r>
            <a:endParaRPr lang="en-US" sz="4650" dirty="0"/>
          </a:p>
        </p:txBody>
      </p:sp>
      <p:pic>
        <p:nvPicPr>
          <p:cNvPr id="4" name="Image 1" descr="preencoded.png"/>
          <p:cNvPicPr>
            <a:picLocks noChangeAspect="1"/>
          </p:cNvPicPr>
          <p:nvPr/>
        </p:nvPicPr>
        <p:blipFill>
          <a:blip r:embed="rId4"/>
          <a:stretch>
            <a:fillRect/>
          </a:stretch>
        </p:blipFill>
        <p:spPr>
          <a:xfrm>
            <a:off x="793790" y="3177778"/>
            <a:ext cx="1134070" cy="1360884"/>
          </a:xfrm>
          <a:prstGeom prst="rect">
            <a:avLst/>
          </a:prstGeom>
        </p:spPr>
      </p:pic>
      <p:sp>
        <p:nvSpPr>
          <p:cNvPr id="5" name="Text 1"/>
          <p:cNvSpPr/>
          <p:nvPr/>
        </p:nvSpPr>
        <p:spPr>
          <a:xfrm>
            <a:off x="2268022" y="3404592"/>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E0D6DE"/>
                </a:solidFill>
                <a:latin typeface="Petrona Bold" pitchFamily="34" charset="0"/>
                <a:ea typeface="Petrona Bold" pitchFamily="34" charset="-122"/>
                <a:cs typeface="Petrona Bold" pitchFamily="34" charset="-120"/>
              </a:rPr>
              <a:t>Unstructured Tweets</a:t>
            </a:r>
            <a:endParaRPr lang="en-US" sz="2300" dirty="0"/>
          </a:p>
        </p:txBody>
      </p:sp>
      <p:sp>
        <p:nvSpPr>
          <p:cNvPr id="6" name="Text 2"/>
          <p:cNvSpPr/>
          <p:nvPr/>
        </p:nvSpPr>
        <p:spPr>
          <a:xfrm>
            <a:off x="2268022" y="3912751"/>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Raw tweets are noisy and hard to read.</a:t>
            </a:r>
            <a:endParaRPr lang="en-US" sz="1750" dirty="0"/>
          </a:p>
        </p:txBody>
      </p:sp>
      <p:pic>
        <p:nvPicPr>
          <p:cNvPr id="7" name="Image 2" descr="preencoded.png"/>
          <p:cNvPicPr>
            <a:picLocks noChangeAspect="1"/>
          </p:cNvPicPr>
          <p:nvPr/>
        </p:nvPicPr>
        <p:blipFill>
          <a:blip r:embed="rId5"/>
          <a:stretch>
            <a:fillRect/>
          </a:stretch>
        </p:blipFill>
        <p:spPr>
          <a:xfrm>
            <a:off x="793790" y="4538663"/>
            <a:ext cx="1134070" cy="1360884"/>
          </a:xfrm>
          <a:prstGeom prst="rect">
            <a:avLst/>
          </a:prstGeom>
        </p:spPr>
      </p:pic>
      <p:sp>
        <p:nvSpPr>
          <p:cNvPr id="8" name="Text 3"/>
          <p:cNvSpPr/>
          <p:nvPr/>
        </p:nvSpPr>
        <p:spPr>
          <a:xfrm>
            <a:off x="2268022" y="4765477"/>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E0D6DE"/>
                </a:solidFill>
                <a:latin typeface="Petrona Bold" pitchFamily="34" charset="0"/>
                <a:ea typeface="Petrona Bold" pitchFamily="34" charset="-122"/>
                <a:cs typeface="Petrona Bold" pitchFamily="34" charset="-120"/>
              </a:rPr>
              <a:t>Extract Sentiment</a:t>
            </a:r>
            <a:endParaRPr lang="en-US" sz="2300" dirty="0"/>
          </a:p>
        </p:txBody>
      </p:sp>
      <p:sp>
        <p:nvSpPr>
          <p:cNvPr id="9" name="Text 4"/>
          <p:cNvSpPr/>
          <p:nvPr/>
        </p:nvSpPr>
        <p:spPr>
          <a:xfrm>
            <a:off x="2268022" y="5273635"/>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Meaningful trends are difficult to find.</a:t>
            </a:r>
            <a:endParaRPr lang="en-US" sz="1750" dirty="0"/>
          </a:p>
        </p:txBody>
      </p:sp>
      <p:sp>
        <p:nvSpPr>
          <p:cNvPr id="10" name="Text 5"/>
          <p:cNvSpPr/>
          <p:nvPr/>
        </p:nvSpPr>
        <p:spPr>
          <a:xfrm>
            <a:off x="793790" y="6154698"/>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Our objectives are to clean tweet data. We extract sentiments using NLP. Finally, we correlate sentiment with stock prices.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210638"/>
            <a:ext cx="5954197" cy="854110"/>
          </a:xfrm>
          <a:prstGeom prst="rect">
            <a:avLst/>
          </a:prstGeom>
          <a:noFill/>
          <a:ln/>
        </p:spPr>
        <p:txBody>
          <a:bodyPr wrap="none" lIns="0" tIns="0" rIns="0" bIns="0" rtlCol="0" anchor="t"/>
          <a:lstStyle/>
          <a:p>
            <a:pPr marL="0" indent="0" algn="l">
              <a:lnSpc>
                <a:spcPts val="5850"/>
              </a:lnSpc>
              <a:buNone/>
            </a:pPr>
            <a:r>
              <a:rPr lang="en-US" sz="4650" b="1" dirty="0">
                <a:solidFill>
                  <a:srgbClr val="FF8AAF"/>
                </a:solidFill>
                <a:latin typeface="Petrona Bold" pitchFamily="34" charset="0"/>
                <a:ea typeface="Petrona Bold" pitchFamily="34" charset="-122"/>
                <a:cs typeface="Petrona Bold" pitchFamily="34" charset="-120"/>
              </a:rPr>
              <a:t>Dataset Description</a:t>
            </a:r>
            <a:endParaRPr lang="en-US" sz="4650" dirty="0"/>
          </a:p>
        </p:txBody>
      </p:sp>
      <p:sp>
        <p:nvSpPr>
          <p:cNvPr id="3" name="Text 1"/>
          <p:cNvSpPr/>
          <p:nvPr/>
        </p:nvSpPr>
        <p:spPr>
          <a:xfrm>
            <a:off x="793790" y="4005977"/>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FF8AAF"/>
                </a:solidFill>
                <a:latin typeface="Petrona Bold" pitchFamily="34" charset="0"/>
                <a:ea typeface="Petrona Bold" pitchFamily="34" charset="-122"/>
                <a:cs typeface="Petrona Bold" pitchFamily="34" charset="-120"/>
              </a:rPr>
              <a:t>Stocks Dataset</a:t>
            </a:r>
            <a:endParaRPr lang="en-US" sz="2300" dirty="0"/>
          </a:p>
        </p:txBody>
      </p:sp>
      <p:sp>
        <p:nvSpPr>
          <p:cNvPr id="4" name="Text 2"/>
          <p:cNvSpPr/>
          <p:nvPr/>
        </p:nvSpPr>
        <p:spPr>
          <a:xfrm>
            <a:off x="793790" y="4604861"/>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This dataset has 5 columns: Positive, Negative, Neutral, adj_price, close_price. It contains 600 rows of data.</a:t>
            </a:r>
            <a:endParaRPr lang="en-US" sz="1750" dirty="0"/>
          </a:p>
        </p:txBody>
      </p:sp>
      <p:sp>
        <p:nvSpPr>
          <p:cNvPr id="5" name="Text 3"/>
          <p:cNvSpPr/>
          <p:nvPr/>
        </p:nvSpPr>
        <p:spPr>
          <a:xfrm>
            <a:off x="7599521" y="4005977"/>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FF8AAF"/>
                </a:solidFill>
                <a:latin typeface="Petrona Bold" pitchFamily="34" charset="0"/>
                <a:ea typeface="Petrona Bold" pitchFamily="34" charset="-122"/>
                <a:cs typeface="Petrona Bold" pitchFamily="34" charset="-120"/>
              </a:rPr>
              <a:t>Tweets Dataset</a:t>
            </a:r>
            <a:endParaRPr lang="en-US" sz="2300" dirty="0"/>
          </a:p>
        </p:txBody>
      </p:sp>
      <p:sp>
        <p:nvSpPr>
          <p:cNvPr id="6" name="Text 4"/>
          <p:cNvSpPr/>
          <p:nvPr/>
        </p:nvSpPr>
        <p:spPr>
          <a:xfrm>
            <a:off x="7599521" y="4604861"/>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This dataset has 4 columns: Date, closing_price, adj_close_price, Tweets. It contains 3653 rows of data.</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42129"/>
            <a:ext cx="5954197" cy="744260"/>
          </a:xfrm>
          <a:prstGeom prst="rect">
            <a:avLst/>
          </a:prstGeom>
          <a:noFill/>
          <a:ln/>
        </p:spPr>
        <p:txBody>
          <a:bodyPr wrap="none" lIns="0" tIns="0" rIns="0" bIns="0" rtlCol="0" anchor="t"/>
          <a:lstStyle/>
          <a:p>
            <a:pPr marL="0" indent="0" algn="l">
              <a:lnSpc>
                <a:spcPts val="5850"/>
              </a:lnSpc>
              <a:buNone/>
            </a:pPr>
            <a:r>
              <a:rPr lang="en-US" sz="4650" b="1" dirty="0">
                <a:solidFill>
                  <a:srgbClr val="FF8AAF"/>
                </a:solidFill>
                <a:latin typeface="Petrona Bold" pitchFamily="34" charset="0"/>
                <a:ea typeface="Petrona Bold" pitchFamily="34" charset="-122"/>
                <a:cs typeface="Petrona Bold" pitchFamily="34" charset="-120"/>
              </a:rPr>
              <a:t>Methodology</a:t>
            </a:r>
            <a:endParaRPr lang="en-US" sz="4650" dirty="0"/>
          </a:p>
        </p:txBody>
      </p:sp>
      <p:sp>
        <p:nvSpPr>
          <p:cNvPr id="4" name="Shape 1"/>
          <p:cNvSpPr/>
          <p:nvPr/>
        </p:nvSpPr>
        <p:spPr>
          <a:xfrm>
            <a:off x="6535341" y="1926550"/>
            <a:ext cx="30480" cy="3754041"/>
          </a:xfrm>
          <a:prstGeom prst="roundRect">
            <a:avLst>
              <a:gd name="adj" fmla="val 312558"/>
            </a:avLst>
          </a:prstGeom>
          <a:solidFill>
            <a:srgbClr val="48367C"/>
          </a:solidFill>
          <a:ln/>
        </p:spPr>
      </p:sp>
      <p:sp>
        <p:nvSpPr>
          <p:cNvPr id="5" name="Shape 2"/>
          <p:cNvSpPr/>
          <p:nvPr/>
        </p:nvSpPr>
        <p:spPr>
          <a:xfrm>
            <a:off x="6760012" y="2166461"/>
            <a:ext cx="680442" cy="30480"/>
          </a:xfrm>
          <a:prstGeom prst="roundRect">
            <a:avLst>
              <a:gd name="adj" fmla="val 312558"/>
            </a:avLst>
          </a:prstGeom>
          <a:solidFill>
            <a:srgbClr val="48367C"/>
          </a:solidFill>
          <a:ln/>
        </p:spPr>
      </p:sp>
      <p:sp>
        <p:nvSpPr>
          <p:cNvPr id="6" name="Shape 3"/>
          <p:cNvSpPr/>
          <p:nvPr/>
        </p:nvSpPr>
        <p:spPr>
          <a:xfrm>
            <a:off x="6280190" y="1926550"/>
            <a:ext cx="510302" cy="510302"/>
          </a:xfrm>
          <a:prstGeom prst="roundRect">
            <a:avLst>
              <a:gd name="adj" fmla="val 18669"/>
            </a:avLst>
          </a:prstGeom>
          <a:solidFill>
            <a:srgbClr val="2F1D63"/>
          </a:solidFill>
          <a:ln w="7620">
            <a:solidFill>
              <a:srgbClr val="48367C"/>
            </a:solidFill>
            <a:prstDash val="solid"/>
          </a:ln>
        </p:spPr>
      </p:sp>
      <p:sp>
        <p:nvSpPr>
          <p:cNvPr id="7" name="Text 4"/>
          <p:cNvSpPr/>
          <p:nvPr/>
        </p:nvSpPr>
        <p:spPr>
          <a:xfrm>
            <a:off x="6356747" y="1958459"/>
            <a:ext cx="357188" cy="446484"/>
          </a:xfrm>
          <a:prstGeom prst="rect">
            <a:avLst/>
          </a:prstGeom>
          <a:noFill/>
          <a:ln/>
        </p:spPr>
        <p:txBody>
          <a:bodyPr wrap="none" lIns="0" tIns="0" rIns="0" bIns="0" rtlCol="0" anchor="t"/>
          <a:lstStyle/>
          <a:p>
            <a:pPr marL="0" indent="0" algn="ctr">
              <a:lnSpc>
                <a:spcPts val="2800"/>
              </a:lnSpc>
              <a:buNone/>
            </a:pPr>
            <a:r>
              <a:rPr lang="en-US" sz="2800" b="1" dirty="0">
                <a:solidFill>
                  <a:srgbClr val="E0D6DE"/>
                </a:solidFill>
                <a:latin typeface="Petrona Bold" pitchFamily="34" charset="0"/>
                <a:ea typeface="Petrona Bold" pitchFamily="34" charset="-122"/>
                <a:cs typeface="Petrona Bold" pitchFamily="34" charset="-120"/>
              </a:rPr>
              <a:t>1</a:t>
            </a:r>
            <a:endParaRPr lang="en-US" sz="2800" dirty="0"/>
          </a:p>
        </p:txBody>
      </p:sp>
      <p:sp>
        <p:nvSpPr>
          <p:cNvPr id="8" name="Text 5"/>
          <p:cNvSpPr/>
          <p:nvPr/>
        </p:nvSpPr>
        <p:spPr>
          <a:xfrm>
            <a:off x="7669411" y="2004417"/>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E0D6DE"/>
                </a:solidFill>
                <a:latin typeface="Petrona Bold" pitchFamily="34" charset="0"/>
                <a:ea typeface="Petrona Bold" pitchFamily="34" charset="-122"/>
                <a:cs typeface="Petrona Bold" pitchFamily="34" charset="-120"/>
              </a:rPr>
              <a:t>Data Collection</a:t>
            </a:r>
            <a:endParaRPr lang="en-US" sz="2300" dirty="0"/>
          </a:p>
        </p:txBody>
      </p:sp>
      <p:sp>
        <p:nvSpPr>
          <p:cNvPr id="9" name="Text 6"/>
          <p:cNvSpPr/>
          <p:nvPr/>
        </p:nvSpPr>
        <p:spPr>
          <a:xfrm>
            <a:off x="7669411" y="2512576"/>
            <a:ext cx="6167199"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Gathering stock and tweet data.</a:t>
            </a:r>
            <a:endParaRPr lang="en-US" sz="1750" dirty="0"/>
          </a:p>
        </p:txBody>
      </p:sp>
      <p:sp>
        <p:nvSpPr>
          <p:cNvPr id="10" name="Shape 7"/>
          <p:cNvSpPr/>
          <p:nvPr/>
        </p:nvSpPr>
        <p:spPr>
          <a:xfrm>
            <a:off x="6760012" y="3569018"/>
            <a:ext cx="680442" cy="30480"/>
          </a:xfrm>
          <a:prstGeom prst="roundRect">
            <a:avLst>
              <a:gd name="adj" fmla="val 312558"/>
            </a:avLst>
          </a:prstGeom>
          <a:solidFill>
            <a:srgbClr val="48367C"/>
          </a:solidFill>
          <a:ln/>
        </p:spPr>
      </p:sp>
      <p:sp>
        <p:nvSpPr>
          <p:cNvPr id="11" name="Shape 8"/>
          <p:cNvSpPr/>
          <p:nvPr/>
        </p:nvSpPr>
        <p:spPr>
          <a:xfrm>
            <a:off x="6280190" y="3329107"/>
            <a:ext cx="510302" cy="510302"/>
          </a:xfrm>
          <a:prstGeom prst="roundRect">
            <a:avLst>
              <a:gd name="adj" fmla="val 18669"/>
            </a:avLst>
          </a:prstGeom>
          <a:solidFill>
            <a:srgbClr val="2F1D63"/>
          </a:solidFill>
          <a:ln w="7620">
            <a:solidFill>
              <a:srgbClr val="48367C"/>
            </a:solidFill>
            <a:prstDash val="solid"/>
          </a:ln>
        </p:spPr>
      </p:sp>
      <p:sp>
        <p:nvSpPr>
          <p:cNvPr id="12" name="Text 9"/>
          <p:cNvSpPr/>
          <p:nvPr/>
        </p:nvSpPr>
        <p:spPr>
          <a:xfrm>
            <a:off x="6356747" y="3361015"/>
            <a:ext cx="357188" cy="446484"/>
          </a:xfrm>
          <a:prstGeom prst="rect">
            <a:avLst/>
          </a:prstGeom>
          <a:noFill/>
          <a:ln/>
        </p:spPr>
        <p:txBody>
          <a:bodyPr wrap="none" lIns="0" tIns="0" rIns="0" bIns="0" rtlCol="0" anchor="t"/>
          <a:lstStyle/>
          <a:p>
            <a:pPr marL="0" indent="0" algn="ctr">
              <a:lnSpc>
                <a:spcPts val="2800"/>
              </a:lnSpc>
              <a:buNone/>
            </a:pPr>
            <a:r>
              <a:rPr lang="en-US" sz="2800" b="1" dirty="0">
                <a:solidFill>
                  <a:srgbClr val="E0D6DE"/>
                </a:solidFill>
                <a:latin typeface="Petrona Bold" pitchFamily="34" charset="0"/>
                <a:ea typeface="Petrona Bold" pitchFamily="34" charset="-122"/>
                <a:cs typeface="Petrona Bold" pitchFamily="34" charset="-120"/>
              </a:rPr>
              <a:t>2</a:t>
            </a:r>
            <a:endParaRPr lang="en-US" sz="2800" dirty="0"/>
          </a:p>
        </p:txBody>
      </p:sp>
      <p:sp>
        <p:nvSpPr>
          <p:cNvPr id="13" name="Text 10"/>
          <p:cNvSpPr/>
          <p:nvPr/>
        </p:nvSpPr>
        <p:spPr>
          <a:xfrm>
            <a:off x="7669411" y="3406973"/>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E0D6DE"/>
                </a:solidFill>
                <a:latin typeface="Petrona Bold" pitchFamily="34" charset="0"/>
                <a:ea typeface="Petrona Bold" pitchFamily="34" charset="-122"/>
                <a:cs typeface="Petrona Bold" pitchFamily="34" charset="-120"/>
              </a:rPr>
              <a:t>Data Preprocessing</a:t>
            </a:r>
            <a:endParaRPr lang="en-US" sz="2300" dirty="0"/>
          </a:p>
        </p:txBody>
      </p:sp>
      <p:sp>
        <p:nvSpPr>
          <p:cNvPr id="14" name="Text 11"/>
          <p:cNvSpPr/>
          <p:nvPr/>
        </p:nvSpPr>
        <p:spPr>
          <a:xfrm>
            <a:off x="7669411" y="3915132"/>
            <a:ext cx="6167199"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Cleaning irregular tweet formatting.</a:t>
            </a:r>
            <a:endParaRPr lang="en-US" sz="1750" dirty="0"/>
          </a:p>
        </p:txBody>
      </p:sp>
      <p:sp>
        <p:nvSpPr>
          <p:cNvPr id="15" name="Shape 12"/>
          <p:cNvSpPr/>
          <p:nvPr/>
        </p:nvSpPr>
        <p:spPr>
          <a:xfrm>
            <a:off x="6760012" y="4971574"/>
            <a:ext cx="680442" cy="30480"/>
          </a:xfrm>
          <a:prstGeom prst="roundRect">
            <a:avLst>
              <a:gd name="adj" fmla="val 312558"/>
            </a:avLst>
          </a:prstGeom>
          <a:solidFill>
            <a:srgbClr val="48367C"/>
          </a:solidFill>
          <a:ln/>
        </p:spPr>
      </p:sp>
      <p:sp>
        <p:nvSpPr>
          <p:cNvPr id="16" name="Shape 13"/>
          <p:cNvSpPr/>
          <p:nvPr/>
        </p:nvSpPr>
        <p:spPr>
          <a:xfrm>
            <a:off x="6280190" y="4731663"/>
            <a:ext cx="510302" cy="510302"/>
          </a:xfrm>
          <a:prstGeom prst="roundRect">
            <a:avLst>
              <a:gd name="adj" fmla="val 18669"/>
            </a:avLst>
          </a:prstGeom>
          <a:solidFill>
            <a:srgbClr val="2F1D63"/>
          </a:solidFill>
          <a:ln w="7620">
            <a:solidFill>
              <a:srgbClr val="48367C"/>
            </a:solidFill>
            <a:prstDash val="solid"/>
          </a:ln>
        </p:spPr>
      </p:sp>
      <p:sp>
        <p:nvSpPr>
          <p:cNvPr id="17" name="Text 14"/>
          <p:cNvSpPr/>
          <p:nvPr/>
        </p:nvSpPr>
        <p:spPr>
          <a:xfrm>
            <a:off x="6356747" y="4763572"/>
            <a:ext cx="357188" cy="446484"/>
          </a:xfrm>
          <a:prstGeom prst="rect">
            <a:avLst/>
          </a:prstGeom>
          <a:noFill/>
          <a:ln/>
        </p:spPr>
        <p:txBody>
          <a:bodyPr wrap="none" lIns="0" tIns="0" rIns="0" bIns="0" rtlCol="0" anchor="t"/>
          <a:lstStyle/>
          <a:p>
            <a:pPr marL="0" indent="0" algn="ctr">
              <a:lnSpc>
                <a:spcPts val="2800"/>
              </a:lnSpc>
              <a:buNone/>
            </a:pPr>
            <a:r>
              <a:rPr lang="en-US" sz="2800" b="1" dirty="0">
                <a:solidFill>
                  <a:srgbClr val="E0D6DE"/>
                </a:solidFill>
                <a:latin typeface="Petrona Bold" pitchFamily="34" charset="0"/>
                <a:ea typeface="Petrona Bold" pitchFamily="34" charset="-122"/>
                <a:cs typeface="Petrona Bold" pitchFamily="34" charset="-120"/>
              </a:rPr>
              <a:t>3</a:t>
            </a:r>
            <a:endParaRPr lang="en-US" sz="2800" dirty="0"/>
          </a:p>
        </p:txBody>
      </p:sp>
      <p:sp>
        <p:nvSpPr>
          <p:cNvPr id="18" name="Text 15"/>
          <p:cNvSpPr/>
          <p:nvPr/>
        </p:nvSpPr>
        <p:spPr>
          <a:xfrm>
            <a:off x="7669411" y="4809530"/>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E0D6DE"/>
                </a:solidFill>
                <a:latin typeface="Petrona Bold" pitchFamily="34" charset="0"/>
                <a:ea typeface="Petrona Bold" pitchFamily="34" charset="-122"/>
                <a:cs typeface="Petrona Bold" pitchFamily="34" charset="-120"/>
              </a:rPr>
              <a:t>Tweet Structuring</a:t>
            </a:r>
            <a:endParaRPr lang="en-US" sz="2300" dirty="0"/>
          </a:p>
        </p:txBody>
      </p:sp>
      <p:sp>
        <p:nvSpPr>
          <p:cNvPr id="19" name="Text 16"/>
          <p:cNvSpPr/>
          <p:nvPr/>
        </p:nvSpPr>
        <p:spPr>
          <a:xfrm>
            <a:off x="7669411" y="5317688"/>
            <a:ext cx="6167199"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Using Python and Pandas for cleaning.</a:t>
            </a:r>
            <a:endParaRPr lang="en-US" sz="1750" dirty="0"/>
          </a:p>
        </p:txBody>
      </p:sp>
      <p:sp>
        <p:nvSpPr>
          <p:cNvPr id="20" name="Text 17"/>
          <p:cNvSpPr/>
          <p:nvPr/>
        </p:nvSpPr>
        <p:spPr>
          <a:xfrm>
            <a:off x="6280190" y="5935742"/>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Inter" pitchFamily="34" charset="0"/>
                <a:ea typeface="Inter" pitchFamily="34" charset="-122"/>
                <a:cs typeface="Inter" pitchFamily="34" charset="-120"/>
              </a:rPr>
              <a:t>The Stocks Dataset includes sentiment values and pricing data. The Tweets Dataset contains raw tweet text and associated stock prices. Tweets often contain line breaks. We structured each tweet into a single, consistent row.</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3767"/>
          </a:xfrm>
          <a:prstGeom prst="rect">
            <a:avLst/>
          </a:prstGeom>
        </p:spPr>
      </p:pic>
      <p:sp>
        <p:nvSpPr>
          <p:cNvPr id="3" name="Text 0"/>
          <p:cNvSpPr/>
          <p:nvPr/>
        </p:nvSpPr>
        <p:spPr>
          <a:xfrm>
            <a:off x="6237089" y="589836"/>
            <a:ext cx="7642622" cy="1407557"/>
          </a:xfrm>
          <a:prstGeom prst="rect">
            <a:avLst/>
          </a:prstGeom>
          <a:noFill/>
          <a:ln/>
        </p:spPr>
        <p:txBody>
          <a:bodyPr wrap="square" lIns="0" tIns="0" rIns="0" bIns="0" rtlCol="0" anchor="t"/>
          <a:lstStyle/>
          <a:p>
            <a:pPr marL="0" indent="0" algn="l">
              <a:lnSpc>
                <a:spcPts val="5500"/>
              </a:lnSpc>
              <a:buNone/>
            </a:pPr>
            <a:r>
              <a:rPr lang="en-US" sz="4400" b="1" dirty="0">
                <a:solidFill>
                  <a:srgbClr val="FF8AAF"/>
                </a:solidFill>
                <a:latin typeface="Petrona Bold" pitchFamily="34" charset="0"/>
                <a:ea typeface="Petrona Bold" pitchFamily="34" charset="-122"/>
                <a:cs typeface="Petrona Bold" pitchFamily="34" charset="-120"/>
              </a:rPr>
              <a:t>Exploratory Data Analysis (EDA)</a:t>
            </a:r>
            <a:endParaRPr lang="en-US" sz="4400" dirty="0"/>
          </a:p>
        </p:txBody>
      </p:sp>
      <p:sp>
        <p:nvSpPr>
          <p:cNvPr id="4" name="Shape 1"/>
          <p:cNvSpPr/>
          <p:nvPr/>
        </p:nvSpPr>
        <p:spPr>
          <a:xfrm>
            <a:off x="6237089" y="2300049"/>
            <a:ext cx="3714155" cy="3027164"/>
          </a:xfrm>
          <a:prstGeom prst="roundRect">
            <a:avLst>
              <a:gd name="adj" fmla="val 2976"/>
            </a:avLst>
          </a:prstGeom>
          <a:solidFill>
            <a:srgbClr val="2F1D63"/>
          </a:solidFill>
          <a:ln w="7620">
            <a:solidFill>
              <a:srgbClr val="48367C"/>
            </a:solidFill>
            <a:prstDash val="solid"/>
          </a:ln>
        </p:spPr>
      </p:sp>
      <p:sp>
        <p:nvSpPr>
          <p:cNvPr id="5" name="Text 2"/>
          <p:cNvSpPr/>
          <p:nvPr/>
        </p:nvSpPr>
        <p:spPr>
          <a:xfrm>
            <a:off x="6459141" y="2541151"/>
            <a:ext cx="2815471" cy="351949"/>
          </a:xfrm>
          <a:prstGeom prst="rect">
            <a:avLst/>
          </a:prstGeom>
          <a:noFill/>
          <a:ln/>
        </p:spPr>
        <p:txBody>
          <a:bodyPr wrap="none" lIns="0" tIns="0" rIns="0" bIns="0" rtlCol="0" anchor="t"/>
          <a:lstStyle/>
          <a:p>
            <a:pPr marL="0" indent="0" algn="l">
              <a:lnSpc>
                <a:spcPts val="2750"/>
              </a:lnSpc>
              <a:buNone/>
            </a:pPr>
            <a:r>
              <a:rPr lang="en-US" sz="2200" b="1" dirty="0">
                <a:solidFill>
                  <a:srgbClr val="E0D6DE"/>
                </a:solidFill>
                <a:latin typeface="Petrona Bold" pitchFamily="34" charset="0"/>
                <a:ea typeface="Petrona Bold" pitchFamily="34" charset="-122"/>
                <a:cs typeface="Petrona Bold" pitchFamily="34" charset="-120"/>
              </a:rPr>
              <a:t>Stocks Data Analysis</a:t>
            </a:r>
            <a:endParaRPr lang="en-US" sz="2200" dirty="0"/>
          </a:p>
        </p:txBody>
      </p:sp>
      <p:sp>
        <p:nvSpPr>
          <p:cNvPr id="6" name="Text 3"/>
          <p:cNvSpPr/>
          <p:nvPr/>
        </p:nvSpPr>
        <p:spPr>
          <a:xfrm>
            <a:off x="6459141" y="3021806"/>
            <a:ext cx="3270052" cy="686514"/>
          </a:xfrm>
          <a:prstGeom prst="rect">
            <a:avLst/>
          </a:prstGeom>
          <a:noFill/>
          <a:ln/>
        </p:spPr>
        <p:txBody>
          <a:bodyPr wrap="square" lIns="0" tIns="0" rIns="0" bIns="0" rtlCol="0" anchor="t"/>
          <a:lstStyle/>
          <a:p>
            <a:pPr marL="0" indent="0" algn="l">
              <a:lnSpc>
                <a:spcPts val="2700"/>
              </a:lnSpc>
              <a:buNone/>
            </a:pPr>
            <a:r>
              <a:rPr lang="en-US" sz="1650" dirty="0">
                <a:solidFill>
                  <a:srgbClr val="E0D6DE"/>
                </a:solidFill>
                <a:latin typeface="Inter" pitchFamily="34" charset="0"/>
                <a:ea typeface="Inter" pitchFamily="34" charset="-122"/>
                <a:cs typeface="Inter" pitchFamily="34" charset="-120"/>
              </a:rPr>
              <a:t>Sentiment histograms (Positive, Negative, Neutral).</a:t>
            </a:r>
            <a:endParaRPr lang="en-US" sz="1650" dirty="0"/>
          </a:p>
        </p:txBody>
      </p:sp>
      <p:sp>
        <p:nvSpPr>
          <p:cNvPr id="7" name="Text 4"/>
          <p:cNvSpPr/>
          <p:nvPr/>
        </p:nvSpPr>
        <p:spPr>
          <a:xfrm>
            <a:off x="6459141" y="3837027"/>
            <a:ext cx="3270052" cy="686514"/>
          </a:xfrm>
          <a:prstGeom prst="rect">
            <a:avLst/>
          </a:prstGeom>
          <a:noFill/>
          <a:ln/>
        </p:spPr>
        <p:txBody>
          <a:bodyPr wrap="square" lIns="0" tIns="0" rIns="0" bIns="0" rtlCol="0" anchor="t"/>
          <a:lstStyle/>
          <a:p>
            <a:pPr marL="0" indent="0" algn="l">
              <a:lnSpc>
                <a:spcPts val="2700"/>
              </a:lnSpc>
              <a:buNone/>
            </a:pPr>
            <a:r>
              <a:rPr lang="en-US" sz="1650" dirty="0">
                <a:solidFill>
                  <a:srgbClr val="E0D6DE"/>
                </a:solidFill>
                <a:latin typeface="Inter" pitchFamily="34" charset="0"/>
                <a:ea typeface="Inter" pitchFamily="34" charset="-122"/>
                <a:cs typeface="Inter" pitchFamily="34" charset="-120"/>
              </a:rPr>
              <a:t>Line plots of adj_price vs close_price.</a:t>
            </a:r>
            <a:endParaRPr lang="en-US" sz="1650" dirty="0"/>
          </a:p>
        </p:txBody>
      </p:sp>
      <p:sp>
        <p:nvSpPr>
          <p:cNvPr id="8" name="Text 5"/>
          <p:cNvSpPr/>
          <p:nvPr/>
        </p:nvSpPr>
        <p:spPr>
          <a:xfrm>
            <a:off x="6459141" y="4652248"/>
            <a:ext cx="3270052" cy="343257"/>
          </a:xfrm>
          <a:prstGeom prst="rect">
            <a:avLst/>
          </a:prstGeom>
          <a:noFill/>
          <a:ln/>
        </p:spPr>
        <p:txBody>
          <a:bodyPr wrap="none" lIns="0" tIns="0" rIns="0" bIns="0" rtlCol="0" anchor="t"/>
          <a:lstStyle/>
          <a:p>
            <a:pPr marL="0" indent="0" algn="l">
              <a:lnSpc>
                <a:spcPts val="2700"/>
              </a:lnSpc>
              <a:buNone/>
            </a:pPr>
            <a:r>
              <a:rPr lang="en-US" sz="1650" dirty="0">
                <a:solidFill>
                  <a:srgbClr val="E0D6DE"/>
                </a:solidFill>
                <a:latin typeface="Inter" pitchFamily="34" charset="0"/>
                <a:ea typeface="Inter" pitchFamily="34" charset="-122"/>
                <a:cs typeface="Inter" pitchFamily="34" charset="-120"/>
              </a:rPr>
              <a:t>Correlation heatmaps.</a:t>
            </a:r>
            <a:endParaRPr lang="en-US" sz="1650" dirty="0"/>
          </a:p>
        </p:txBody>
      </p:sp>
      <p:sp>
        <p:nvSpPr>
          <p:cNvPr id="9" name="Shape 6"/>
          <p:cNvSpPr/>
          <p:nvPr/>
        </p:nvSpPr>
        <p:spPr>
          <a:xfrm>
            <a:off x="10165675" y="2319099"/>
            <a:ext cx="3714155" cy="3027164"/>
          </a:xfrm>
          <a:prstGeom prst="roundRect">
            <a:avLst>
              <a:gd name="adj" fmla="val 2976"/>
            </a:avLst>
          </a:prstGeom>
          <a:solidFill>
            <a:srgbClr val="2F1D63"/>
          </a:solidFill>
          <a:ln w="7620">
            <a:solidFill>
              <a:srgbClr val="48367C"/>
            </a:solidFill>
            <a:prstDash val="solid"/>
          </a:ln>
        </p:spPr>
      </p:sp>
      <p:sp>
        <p:nvSpPr>
          <p:cNvPr id="10" name="Text 7"/>
          <p:cNvSpPr/>
          <p:nvPr/>
        </p:nvSpPr>
        <p:spPr>
          <a:xfrm>
            <a:off x="10387727" y="2541151"/>
            <a:ext cx="2815471" cy="351949"/>
          </a:xfrm>
          <a:prstGeom prst="rect">
            <a:avLst/>
          </a:prstGeom>
          <a:noFill/>
          <a:ln/>
        </p:spPr>
        <p:txBody>
          <a:bodyPr wrap="none" lIns="0" tIns="0" rIns="0" bIns="0" rtlCol="0" anchor="t"/>
          <a:lstStyle/>
          <a:p>
            <a:pPr marL="0" indent="0" algn="l">
              <a:lnSpc>
                <a:spcPts val="2750"/>
              </a:lnSpc>
              <a:buNone/>
            </a:pPr>
            <a:r>
              <a:rPr lang="en-US" sz="2200" b="1" dirty="0">
                <a:solidFill>
                  <a:srgbClr val="E0D6DE"/>
                </a:solidFill>
                <a:latin typeface="Petrona Bold" pitchFamily="34" charset="0"/>
                <a:ea typeface="Petrona Bold" pitchFamily="34" charset="-122"/>
                <a:cs typeface="Petrona Bold" pitchFamily="34" charset="-120"/>
              </a:rPr>
              <a:t>Tweets Data Analysis</a:t>
            </a:r>
            <a:endParaRPr lang="en-US" sz="2200" dirty="0"/>
          </a:p>
        </p:txBody>
      </p:sp>
      <p:sp>
        <p:nvSpPr>
          <p:cNvPr id="11" name="Text 8"/>
          <p:cNvSpPr/>
          <p:nvPr/>
        </p:nvSpPr>
        <p:spPr>
          <a:xfrm>
            <a:off x="10387727" y="3021806"/>
            <a:ext cx="3270052" cy="343257"/>
          </a:xfrm>
          <a:prstGeom prst="rect">
            <a:avLst/>
          </a:prstGeom>
          <a:noFill/>
          <a:ln/>
        </p:spPr>
        <p:txBody>
          <a:bodyPr wrap="none" lIns="0" tIns="0" rIns="0" bIns="0" rtlCol="0" anchor="t"/>
          <a:lstStyle/>
          <a:p>
            <a:pPr marL="0" indent="0" algn="l">
              <a:lnSpc>
                <a:spcPts val="2700"/>
              </a:lnSpc>
              <a:buNone/>
            </a:pPr>
            <a:r>
              <a:rPr lang="en-US" sz="1650" dirty="0">
                <a:solidFill>
                  <a:srgbClr val="E0D6DE"/>
                </a:solidFill>
                <a:latin typeface="Inter" pitchFamily="34" charset="0"/>
                <a:ea typeface="Inter" pitchFamily="34" charset="-122"/>
                <a:cs typeface="Inter" pitchFamily="34" charset="-120"/>
              </a:rPr>
              <a:t>Closing price over time.</a:t>
            </a:r>
            <a:endParaRPr lang="en-US" sz="1650" dirty="0"/>
          </a:p>
        </p:txBody>
      </p:sp>
      <p:sp>
        <p:nvSpPr>
          <p:cNvPr id="12" name="Text 9"/>
          <p:cNvSpPr/>
          <p:nvPr/>
        </p:nvSpPr>
        <p:spPr>
          <a:xfrm>
            <a:off x="10387727" y="3493770"/>
            <a:ext cx="3270052" cy="686514"/>
          </a:xfrm>
          <a:prstGeom prst="rect">
            <a:avLst/>
          </a:prstGeom>
          <a:noFill/>
          <a:ln/>
        </p:spPr>
        <p:txBody>
          <a:bodyPr wrap="square" lIns="0" tIns="0" rIns="0" bIns="0" rtlCol="0" anchor="t"/>
          <a:lstStyle/>
          <a:p>
            <a:pPr marL="0" indent="0" algn="l">
              <a:lnSpc>
                <a:spcPts val="2700"/>
              </a:lnSpc>
              <a:buNone/>
            </a:pPr>
            <a:r>
              <a:rPr lang="en-US" sz="1650" dirty="0">
                <a:solidFill>
                  <a:srgbClr val="E0D6DE"/>
                </a:solidFill>
                <a:latin typeface="Inter" pitchFamily="34" charset="0"/>
                <a:ea typeface="Inter" pitchFamily="34" charset="-122"/>
                <a:cs typeface="Inter" pitchFamily="34" charset="-120"/>
              </a:rPr>
              <a:t>Line plots of adj_price vs close_price.</a:t>
            </a:r>
            <a:endParaRPr lang="en-US" sz="1650" dirty="0"/>
          </a:p>
        </p:txBody>
      </p:sp>
      <p:sp>
        <p:nvSpPr>
          <p:cNvPr id="13" name="Text 10"/>
          <p:cNvSpPr/>
          <p:nvPr/>
        </p:nvSpPr>
        <p:spPr>
          <a:xfrm>
            <a:off x="10387727" y="4308991"/>
            <a:ext cx="3270052" cy="343257"/>
          </a:xfrm>
          <a:prstGeom prst="rect">
            <a:avLst/>
          </a:prstGeom>
          <a:noFill/>
          <a:ln/>
        </p:spPr>
        <p:txBody>
          <a:bodyPr wrap="none" lIns="0" tIns="0" rIns="0" bIns="0" rtlCol="0" anchor="t"/>
          <a:lstStyle/>
          <a:p>
            <a:pPr marL="0" indent="0" algn="l">
              <a:lnSpc>
                <a:spcPts val="2700"/>
              </a:lnSpc>
              <a:buNone/>
            </a:pPr>
            <a:r>
              <a:rPr lang="en-US" sz="1650" dirty="0">
                <a:solidFill>
                  <a:srgbClr val="E0D6DE"/>
                </a:solidFill>
                <a:latin typeface="Inter" pitchFamily="34" charset="0"/>
                <a:ea typeface="Inter" pitchFamily="34" charset="-122"/>
                <a:cs typeface="Inter" pitchFamily="34" charset="-120"/>
              </a:rPr>
              <a:t>Tweet length distribution.</a:t>
            </a:r>
            <a:endParaRPr lang="en-US" sz="1650" dirty="0"/>
          </a:p>
        </p:txBody>
      </p:sp>
      <p:sp>
        <p:nvSpPr>
          <p:cNvPr id="14" name="Text 11"/>
          <p:cNvSpPr/>
          <p:nvPr/>
        </p:nvSpPr>
        <p:spPr>
          <a:xfrm>
            <a:off x="10387727" y="4780955"/>
            <a:ext cx="3270052" cy="343257"/>
          </a:xfrm>
          <a:prstGeom prst="rect">
            <a:avLst/>
          </a:prstGeom>
          <a:noFill/>
          <a:ln/>
        </p:spPr>
        <p:txBody>
          <a:bodyPr wrap="none" lIns="0" tIns="0" rIns="0" bIns="0" rtlCol="0" anchor="t"/>
          <a:lstStyle/>
          <a:p>
            <a:pPr marL="0" indent="0" algn="l">
              <a:lnSpc>
                <a:spcPts val="2700"/>
              </a:lnSpc>
              <a:buNone/>
            </a:pPr>
            <a:r>
              <a:rPr lang="en-US" sz="1650" dirty="0">
                <a:solidFill>
                  <a:srgbClr val="E0D6DE"/>
                </a:solidFill>
                <a:latin typeface="Inter" pitchFamily="34" charset="0"/>
                <a:ea typeface="Inter" pitchFamily="34" charset="-122"/>
                <a:cs typeface="Inter" pitchFamily="34" charset="-120"/>
              </a:rPr>
              <a:t>Correlation heatmaps.</a:t>
            </a:r>
            <a:endParaRPr lang="en-US" sz="1650" dirty="0"/>
          </a:p>
        </p:txBody>
      </p:sp>
      <p:sp>
        <p:nvSpPr>
          <p:cNvPr id="15" name="Shape 12"/>
          <p:cNvSpPr/>
          <p:nvPr/>
        </p:nvSpPr>
        <p:spPr>
          <a:xfrm>
            <a:off x="6237089" y="5560695"/>
            <a:ext cx="7642622" cy="2083237"/>
          </a:xfrm>
          <a:prstGeom prst="roundRect">
            <a:avLst>
              <a:gd name="adj" fmla="val 4325"/>
            </a:avLst>
          </a:prstGeom>
          <a:solidFill>
            <a:srgbClr val="2F1D63"/>
          </a:solidFill>
          <a:ln w="7620">
            <a:solidFill>
              <a:srgbClr val="48367C"/>
            </a:solidFill>
            <a:prstDash val="solid"/>
          </a:ln>
        </p:spPr>
      </p:sp>
      <p:sp>
        <p:nvSpPr>
          <p:cNvPr id="16" name="Text 13"/>
          <p:cNvSpPr/>
          <p:nvPr/>
        </p:nvSpPr>
        <p:spPr>
          <a:xfrm>
            <a:off x="6459141" y="5782747"/>
            <a:ext cx="2815471" cy="351949"/>
          </a:xfrm>
          <a:prstGeom prst="rect">
            <a:avLst/>
          </a:prstGeom>
          <a:noFill/>
          <a:ln/>
        </p:spPr>
        <p:txBody>
          <a:bodyPr wrap="none" lIns="0" tIns="0" rIns="0" bIns="0" rtlCol="0" anchor="t"/>
          <a:lstStyle/>
          <a:p>
            <a:pPr marL="0" indent="0" algn="l">
              <a:lnSpc>
                <a:spcPts val="2750"/>
              </a:lnSpc>
              <a:buNone/>
            </a:pPr>
            <a:r>
              <a:rPr lang="en-US" sz="2200" b="1" dirty="0">
                <a:solidFill>
                  <a:srgbClr val="E0D6DE"/>
                </a:solidFill>
                <a:latin typeface="Petrona Bold" pitchFamily="34" charset="0"/>
                <a:ea typeface="Petrona Bold" pitchFamily="34" charset="-122"/>
                <a:cs typeface="Petrona Bold" pitchFamily="34" charset="-120"/>
              </a:rPr>
              <a:t>Merged Data Analysis</a:t>
            </a:r>
            <a:endParaRPr lang="en-US" sz="2200" dirty="0"/>
          </a:p>
        </p:txBody>
      </p:sp>
      <p:sp>
        <p:nvSpPr>
          <p:cNvPr id="17" name="Text 14"/>
          <p:cNvSpPr/>
          <p:nvPr/>
        </p:nvSpPr>
        <p:spPr>
          <a:xfrm>
            <a:off x="6459141" y="6263402"/>
            <a:ext cx="7198519" cy="343257"/>
          </a:xfrm>
          <a:prstGeom prst="rect">
            <a:avLst/>
          </a:prstGeom>
          <a:noFill/>
          <a:ln/>
        </p:spPr>
        <p:txBody>
          <a:bodyPr wrap="none" lIns="0" tIns="0" rIns="0" bIns="0" rtlCol="0" anchor="t"/>
          <a:lstStyle/>
          <a:p>
            <a:pPr marL="0" indent="0" algn="l">
              <a:lnSpc>
                <a:spcPts val="2700"/>
              </a:lnSpc>
              <a:buNone/>
            </a:pPr>
            <a:r>
              <a:rPr lang="en-US" sz="1650" dirty="0">
                <a:solidFill>
                  <a:srgbClr val="E0D6DE"/>
                </a:solidFill>
                <a:latin typeface="Inter" pitchFamily="34" charset="0"/>
                <a:ea typeface="Inter" pitchFamily="34" charset="-122"/>
                <a:cs typeface="Inter" pitchFamily="34" charset="-120"/>
              </a:rPr>
              <a:t>Sentiment histograms (Positive, Negative, Neutral).</a:t>
            </a:r>
            <a:endParaRPr lang="en-US" sz="1650" dirty="0"/>
          </a:p>
        </p:txBody>
      </p:sp>
      <p:sp>
        <p:nvSpPr>
          <p:cNvPr id="18" name="Text 15"/>
          <p:cNvSpPr/>
          <p:nvPr/>
        </p:nvSpPr>
        <p:spPr>
          <a:xfrm>
            <a:off x="6459141" y="6735366"/>
            <a:ext cx="7198519" cy="686514"/>
          </a:xfrm>
          <a:prstGeom prst="rect">
            <a:avLst/>
          </a:prstGeom>
          <a:noFill/>
          <a:ln/>
        </p:spPr>
        <p:txBody>
          <a:bodyPr wrap="square" lIns="0" tIns="0" rIns="0" bIns="0" rtlCol="0" anchor="t"/>
          <a:lstStyle/>
          <a:p>
            <a:pPr marL="0" indent="0" algn="l">
              <a:lnSpc>
                <a:spcPts val="2700"/>
              </a:lnSpc>
              <a:buNone/>
            </a:pPr>
            <a:r>
              <a:rPr lang="en-US" sz="1650" dirty="0">
                <a:solidFill>
                  <a:srgbClr val="E0D6DE"/>
                </a:solidFill>
                <a:latin typeface="Inter" pitchFamily="34" charset="0"/>
                <a:ea typeface="Inter" pitchFamily="34" charset="-122"/>
                <a:cs typeface="Inter" pitchFamily="34" charset="-120"/>
              </a:rPr>
              <a:t>Closing price over time, line plots, tweet length, and correlation heatmaps.</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26519" y="570905"/>
            <a:ext cx="5449610" cy="681157"/>
          </a:xfrm>
          <a:prstGeom prst="rect">
            <a:avLst/>
          </a:prstGeom>
          <a:noFill/>
          <a:ln/>
        </p:spPr>
        <p:txBody>
          <a:bodyPr wrap="none" lIns="0" tIns="0" rIns="0" bIns="0" rtlCol="0" anchor="t"/>
          <a:lstStyle/>
          <a:p>
            <a:pPr marL="0" indent="0" algn="l">
              <a:lnSpc>
                <a:spcPts val="5350"/>
              </a:lnSpc>
              <a:buNone/>
            </a:pPr>
            <a:r>
              <a:rPr lang="en-US" sz="4250" b="1" dirty="0">
                <a:solidFill>
                  <a:srgbClr val="FF8AAF"/>
                </a:solidFill>
                <a:latin typeface="Petrona Bold" pitchFamily="34" charset="0"/>
                <a:ea typeface="Petrona Bold" pitchFamily="34" charset="-122"/>
                <a:cs typeface="Petrona Bold" pitchFamily="34" charset="-120"/>
              </a:rPr>
              <a:t>Technology &amp; NLP</a:t>
            </a:r>
            <a:endParaRPr lang="en-US" sz="4250" dirty="0"/>
          </a:p>
        </p:txBody>
      </p:sp>
      <p:sp>
        <p:nvSpPr>
          <p:cNvPr id="3" name="Text 1"/>
          <p:cNvSpPr/>
          <p:nvPr/>
        </p:nvSpPr>
        <p:spPr>
          <a:xfrm>
            <a:off x="726519" y="1667232"/>
            <a:ext cx="13177361" cy="332184"/>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E0D6DE"/>
                </a:solidFill>
                <a:latin typeface="Inter" pitchFamily="34" charset="0"/>
                <a:ea typeface="Inter" pitchFamily="34" charset="-122"/>
                <a:cs typeface="Inter" pitchFamily="34" charset="-120"/>
              </a:rPr>
              <a:t>Programming Language: Python</a:t>
            </a:r>
            <a:endParaRPr lang="en-US" sz="1600" dirty="0"/>
          </a:p>
        </p:txBody>
      </p:sp>
      <p:sp>
        <p:nvSpPr>
          <p:cNvPr id="4" name="Text 2"/>
          <p:cNvSpPr/>
          <p:nvPr/>
        </p:nvSpPr>
        <p:spPr>
          <a:xfrm>
            <a:off x="726519" y="2072045"/>
            <a:ext cx="13177361" cy="332184"/>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E0D6DE"/>
                </a:solidFill>
                <a:latin typeface="Inter" pitchFamily="34" charset="0"/>
                <a:ea typeface="Inter" pitchFamily="34" charset="-122"/>
                <a:cs typeface="Inter" pitchFamily="34" charset="-120"/>
              </a:rPr>
              <a:t>Libraries: Pandas, NumPy, NLTK, VADER</a:t>
            </a:r>
            <a:endParaRPr lang="en-US" sz="1600" dirty="0"/>
          </a:p>
        </p:txBody>
      </p:sp>
      <p:sp>
        <p:nvSpPr>
          <p:cNvPr id="5" name="Shape 3"/>
          <p:cNvSpPr/>
          <p:nvPr/>
        </p:nvSpPr>
        <p:spPr>
          <a:xfrm>
            <a:off x="726519" y="2637711"/>
            <a:ext cx="155615" cy="797362"/>
          </a:xfrm>
          <a:prstGeom prst="roundRect">
            <a:avLst>
              <a:gd name="adj" fmla="val 56032"/>
            </a:avLst>
          </a:prstGeom>
          <a:solidFill>
            <a:srgbClr val="2F1D63"/>
          </a:solidFill>
          <a:ln w="7620">
            <a:solidFill>
              <a:srgbClr val="48367C"/>
            </a:solidFill>
            <a:prstDash val="solid"/>
          </a:ln>
        </p:spPr>
      </p:sp>
      <p:sp>
        <p:nvSpPr>
          <p:cNvPr id="6" name="Text 4"/>
          <p:cNvSpPr/>
          <p:nvPr/>
        </p:nvSpPr>
        <p:spPr>
          <a:xfrm>
            <a:off x="1193483" y="2637711"/>
            <a:ext cx="2724745" cy="340638"/>
          </a:xfrm>
          <a:prstGeom prst="rect">
            <a:avLst/>
          </a:prstGeom>
          <a:noFill/>
          <a:ln/>
        </p:spPr>
        <p:txBody>
          <a:bodyPr wrap="none" lIns="0" tIns="0" rIns="0" bIns="0" rtlCol="0" anchor="t"/>
          <a:lstStyle/>
          <a:p>
            <a:pPr marL="0" indent="0" algn="l">
              <a:lnSpc>
                <a:spcPts val="2650"/>
              </a:lnSpc>
              <a:buNone/>
            </a:pPr>
            <a:r>
              <a:rPr lang="en-US" sz="2100" b="1" dirty="0">
                <a:solidFill>
                  <a:srgbClr val="E0D6DE"/>
                </a:solidFill>
                <a:latin typeface="Petrona Bold" pitchFamily="34" charset="0"/>
                <a:ea typeface="Petrona Bold" pitchFamily="34" charset="-122"/>
                <a:cs typeface="Petrona Bold" pitchFamily="34" charset="-120"/>
              </a:rPr>
              <a:t>Text Cleaning</a:t>
            </a:r>
            <a:endParaRPr lang="en-US" sz="2100" dirty="0"/>
          </a:p>
        </p:txBody>
      </p:sp>
      <p:sp>
        <p:nvSpPr>
          <p:cNvPr id="7" name="Text 5"/>
          <p:cNvSpPr/>
          <p:nvPr/>
        </p:nvSpPr>
        <p:spPr>
          <a:xfrm>
            <a:off x="1193483" y="3102888"/>
            <a:ext cx="12710398" cy="332184"/>
          </a:xfrm>
          <a:prstGeom prst="rect">
            <a:avLst/>
          </a:prstGeom>
          <a:noFill/>
          <a:ln/>
        </p:spPr>
        <p:txBody>
          <a:bodyPr wrap="none" lIns="0" tIns="0" rIns="0" bIns="0" rtlCol="0" anchor="t"/>
          <a:lstStyle/>
          <a:p>
            <a:pPr marL="0" indent="0" algn="l">
              <a:lnSpc>
                <a:spcPts val="2600"/>
              </a:lnSpc>
              <a:buNone/>
            </a:pPr>
            <a:r>
              <a:rPr lang="en-US" sz="1600" dirty="0">
                <a:solidFill>
                  <a:srgbClr val="E0D6DE"/>
                </a:solidFill>
                <a:latin typeface="Inter" pitchFamily="34" charset="0"/>
                <a:ea typeface="Inter" pitchFamily="34" charset="-122"/>
                <a:cs typeface="Inter" pitchFamily="34" charset="-120"/>
              </a:rPr>
              <a:t>Preparation of raw text.</a:t>
            </a:r>
            <a:endParaRPr lang="en-US" sz="1600" dirty="0"/>
          </a:p>
        </p:txBody>
      </p:sp>
      <p:sp>
        <p:nvSpPr>
          <p:cNvPr id="8" name="Shape 6"/>
          <p:cNvSpPr/>
          <p:nvPr/>
        </p:nvSpPr>
        <p:spPr>
          <a:xfrm>
            <a:off x="1037868" y="3642598"/>
            <a:ext cx="155615" cy="797362"/>
          </a:xfrm>
          <a:prstGeom prst="roundRect">
            <a:avLst>
              <a:gd name="adj" fmla="val 56032"/>
            </a:avLst>
          </a:prstGeom>
          <a:solidFill>
            <a:srgbClr val="2F1D63"/>
          </a:solidFill>
          <a:ln w="7620">
            <a:solidFill>
              <a:srgbClr val="48367C"/>
            </a:solidFill>
            <a:prstDash val="solid"/>
          </a:ln>
        </p:spPr>
      </p:sp>
      <p:sp>
        <p:nvSpPr>
          <p:cNvPr id="9" name="Text 7"/>
          <p:cNvSpPr/>
          <p:nvPr/>
        </p:nvSpPr>
        <p:spPr>
          <a:xfrm>
            <a:off x="1504831" y="3642598"/>
            <a:ext cx="2724745" cy="340638"/>
          </a:xfrm>
          <a:prstGeom prst="rect">
            <a:avLst/>
          </a:prstGeom>
          <a:noFill/>
          <a:ln/>
        </p:spPr>
        <p:txBody>
          <a:bodyPr wrap="none" lIns="0" tIns="0" rIns="0" bIns="0" rtlCol="0" anchor="t"/>
          <a:lstStyle/>
          <a:p>
            <a:pPr marL="0" indent="0" algn="l">
              <a:lnSpc>
                <a:spcPts val="2650"/>
              </a:lnSpc>
              <a:buNone/>
            </a:pPr>
            <a:r>
              <a:rPr lang="en-US" sz="2100" b="1" dirty="0">
                <a:solidFill>
                  <a:srgbClr val="E0D6DE"/>
                </a:solidFill>
                <a:latin typeface="Petrona Bold" pitchFamily="34" charset="0"/>
                <a:ea typeface="Petrona Bold" pitchFamily="34" charset="-122"/>
                <a:cs typeface="Petrona Bold" pitchFamily="34" charset="-120"/>
              </a:rPr>
              <a:t>Tokenization</a:t>
            </a:r>
            <a:endParaRPr lang="en-US" sz="2100" dirty="0"/>
          </a:p>
        </p:txBody>
      </p:sp>
      <p:sp>
        <p:nvSpPr>
          <p:cNvPr id="10" name="Text 8"/>
          <p:cNvSpPr/>
          <p:nvPr/>
        </p:nvSpPr>
        <p:spPr>
          <a:xfrm>
            <a:off x="1504831" y="4107775"/>
            <a:ext cx="12399050" cy="332184"/>
          </a:xfrm>
          <a:prstGeom prst="rect">
            <a:avLst/>
          </a:prstGeom>
          <a:noFill/>
          <a:ln/>
        </p:spPr>
        <p:txBody>
          <a:bodyPr wrap="none" lIns="0" tIns="0" rIns="0" bIns="0" rtlCol="0" anchor="t"/>
          <a:lstStyle/>
          <a:p>
            <a:pPr marL="0" indent="0" algn="l">
              <a:lnSpc>
                <a:spcPts val="2600"/>
              </a:lnSpc>
              <a:buNone/>
            </a:pPr>
            <a:r>
              <a:rPr lang="en-US" sz="1600" dirty="0">
                <a:solidFill>
                  <a:srgbClr val="E0D6DE"/>
                </a:solidFill>
                <a:latin typeface="Inter" pitchFamily="34" charset="0"/>
                <a:ea typeface="Inter" pitchFamily="34" charset="-122"/>
                <a:cs typeface="Inter" pitchFamily="34" charset="-120"/>
              </a:rPr>
              <a:t>Breaking text into words.</a:t>
            </a:r>
            <a:endParaRPr lang="en-US" sz="1600" dirty="0"/>
          </a:p>
        </p:txBody>
      </p:sp>
      <p:sp>
        <p:nvSpPr>
          <p:cNvPr id="11" name="Shape 9"/>
          <p:cNvSpPr/>
          <p:nvPr/>
        </p:nvSpPr>
        <p:spPr>
          <a:xfrm>
            <a:off x="1349216" y="4647486"/>
            <a:ext cx="155615" cy="797362"/>
          </a:xfrm>
          <a:prstGeom prst="roundRect">
            <a:avLst>
              <a:gd name="adj" fmla="val 56032"/>
            </a:avLst>
          </a:prstGeom>
          <a:solidFill>
            <a:srgbClr val="2F1D63"/>
          </a:solidFill>
          <a:ln w="7620">
            <a:solidFill>
              <a:srgbClr val="48367C"/>
            </a:solidFill>
            <a:prstDash val="solid"/>
          </a:ln>
        </p:spPr>
      </p:sp>
      <p:sp>
        <p:nvSpPr>
          <p:cNvPr id="12" name="Text 10"/>
          <p:cNvSpPr/>
          <p:nvPr/>
        </p:nvSpPr>
        <p:spPr>
          <a:xfrm>
            <a:off x="1816179" y="4647486"/>
            <a:ext cx="3508772" cy="340638"/>
          </a:xfrm>
          <a:prstGeom prst="rect">
            <a:avLst/>
          </a:prstGeom>
          <a:noFill/>
          <a:ln/>
        </p:spPr>
        <p:txBody>
          <a:bodyPr wrap="none" lIns="0" tIns="0" rIns="0" bIns="0" rtlCol="0" anchor="t"/>
          <a:lstStyle/>
          <a:p>
            <a:pPr marL="0" indent="0" algn="l">
              <a:lnSpc>
                <a:spcPts val="2650"/>
              </a:lnSpc>
              <a:buNone/>
            </a:pPr>
            <a:r>
              <a:rPr lang="en-US" sz="2100" b="1" dirty="0">
                <a:solidFill>
                  <a:srgbClr val="E0D6DE"/>
                </a:solidFill>
                <a:latin typeface="Petrona Bold" pitchFamily="34" charset="0"/>
                <a:ea typeface="Petrona Bold" pitchFamily="34" charset="-122"/>
                <a:cs typeface="Petrona Bold" pitchFamily="34" charset="-120"/>
              </a:rPr>
              <a:t>Stemming &amp; Lemmatization</a:t>
            </a:r>
            <a:endParaRPr lang="en-US" sz="2100" dirty="0"/>
          </a:p>
        </p:txBody>
      </p:sp>
      <p:sp>
        <p:nvSpPr>
          <p:cNvPr id="13" name="Text 11"/>
          <p:cNvSpPr/>
          <p:nvPr/>
        </p:nvSpPr>
        <p:spPr>
          <a:xfrm>
            <a:off x="1816179" y="5112663"/>
            <a:ext cx="12087701" cy="332184"/>
          </a:xfrm>
          <a:prstGeom prst="rect">
            <a:avLst/>
          </a:prstGeom>
          <a:noFill/>
          <a:ln/>
        </p:spPr>
        <p:txBody>
          <a:bodyPr wrap="none" lIns="0" tIns="0" rIns="0" bIns="0" rtlCol="0" anchor="t"/>
          <a:lstStyle/>
          <a:p>
            <a:pPr marL="0" indent="0" algn="l">
              <a:lnSpc>
                <a:spcPts val="2600"/>
              </a:lnSpc>
              <a:buNone/>
            </a:pPr>
            <a:r>
              <a:rPr lang="en-US" sz="1600" dirty="0">
                <a:solidFill>
                  <a:srgbClr val="E0D6DE"/>
                </a:solidFill>
                <a:latin typeface="Inter" pitchFamily="34" charset="0"/>
                <a:ea typeface="Inter" pitchFamily="34" charset="-122"/>
                <a:cs typeface="Inter" pitchFamily="34" charset="-120"/>
              </a:rPr>
              <a:t>Reducing words to base forms.</a:t>
            </a:r>
            <a:endParaRPr lang="en-US" sz="1600" dirty="0"/>
          </a:p>
        </p:txBody>
      </p:sp>
      <p:sp>
        <p:nvSpPr>
          <p:cNvPr id="14" name="Shape 12"/>
          <p:cNvSpPr/>
          <p:nvPr/>
        </p:nvSpPr>
        <p:spPr>
          <a:xfrm>
            <a:off x="1660684" y="5652373"/>
            <a:ext cx="155615" cy="797362"/>
          </a:xfrm>
          <a:prstGeom prst="roundRect">
            <a:avLst>
              <a:gd name="adj" fmla="val 56032"/>
            </a:avLst>
          </a:prstGeom>
          <a:solidFill>
            <a:srgbClr val="2F1D63"/>
          </a:solidFill>
          <a:ln w="7620">
            <a:solidFill>
              <a:srgbClr val="48367C"/>
            </a:solidFill>
            <a:prstDash val="solid"/>
          </a:ln>
        </p:spPr>
      </p:sp>
      <p:sp>
        <p:nvSpPr>
          <p:cNvPr id="15" name="Text 13"/>
          <p:cNvSpPr/>
          <p:nvPr/>
        </p:nvSpPr>
        <p:spPr>
          <a:xfrm>
            <a:off x="2127647" y="5652373"/>
            <a:ext cx="2724745" cy="340638"/>
          </a:xfrm>
          <a:prstGeom prst="rect">
            <a:avLst/>
          </a:prstGeom>
          <a:noFill/>
          <a:ln/>
        </p:spPr>
        <p:txBody>
          <a:bodyPr wrap="none" lIns="0" tIns="0" rIns="0" bIns="0" rtlCol="0" anchor="t"/>
          <a:lstStyle/>
          <a:p>
            <a:pPr marL="0" indent="0" algn="l">
              <a:lnSpc>
                <a:spcPts val="2650"/>
              </a:lnSpc>
              <a:buNone/>
            </a:pPr>
            <a:r>
              <a:rPr lang="en-US" sz="2100" b="1" dirty="0">
                <a:solidFill>
                  <a:srgbClr val="E0D6DE"/>
                </a:solidFill>
                <a:latin typeface="Petrona Bold" pitchFamily="34" charset="0"/>
                <a:ea typeface="Petrona Bold" pitchFamily="34" charset="-122"/>
                <a:cs typeface="Petrona Bold" pitchFamily="34" charset="-120"/>
              </a:rPr>
              <a:t>TF-IDF Vectorization</a:t>
            </a:r>
            <a:endParaRPr lang="en-US" sz="2100" dirty="0"/>
          </a:p>
        </p:txBody>
      </p:sp>
      <p:sp>
        <p:nvSpPr>
          <p:cNvPr id="16" name="Text 14"/>
          <p:cNvSpPr/>
          <p:nvPr/>
        </p:nvSpPr>
        <p:spPr>
          <a:xfrm>
            <a:off x="2127647" y="6117550"/>
            <a:ext cx="11776234" cy="332184"/>
          </a:xfrm>
          <a:prstGeom prst="rect">
            <a:avLst/>
          </a:prstGeom>
          <a:noFill/>
          <a:ln/>
        </p:spPr>
        <p:txBody>
          <a:bodyPr wrap="none" lIns="0" tIns="0" rIns="0" bIns="0" rtlCol="0" anchor="t"/>
          <a:lstStyle/>
          <a:p>
            <a:pPr marL="0" indent="0" algn="l">
              <a:lnSpc>
                <a:spcPts val="2600"/>
              </a:lnSpc>
              <a:buNone/>
            </a:pPr>
            <a:r>
              <a:rPr lang="en-US" sz="1600" dirty="0">
                <a:solidFill>
                  <a:srgbClr val="E0D6DE"/>
                </a:solidFill>
                <a:latin typeface="Inter" pitchFamily="34" charset="0"/>
                <a:ea typeface="Inter" pitchFamily="34" charset="-122"/>
                <a:cs typeface="Inter" pitchFamily="34" charset="-120"/>
              </a:rPr>
              <a:t>Converting text to numbers.</a:t>
            </a:r>
            <a:endParaRPr lang="en-US" sz="1600" dirty="0"/>
          </a:p>
        </p:txBody>
      </p:sp>
      <p:sp>
        <p:nvSpPr>
          <p:cNvPr id="17" name="Shape 15"/>
          <p:cNvSpPr/>
          <p:nvPr/>
        </p:nvSpPr>
        <p:spPr>
          <a:xfrm>
            <a:off x="1349216" y="6657261"/>
            <a:ext cx="155615" cy="797362"/>
          </a:xfrm>
          <a:prstGeom prst="roundRect">
            <a:avLst>
              <a:gd name="adj" fmla="val 56032"/>
            </a:avLst>
          </a:prstGeom>
          <a:solidFill>
            <a:srgbClr val="2F1D63"/>
          </a:solidFill>
          <a:ln w="7620">
            <a:solidFill>
              <a:srgbClr val="48367C"/>
            </a:solidFill>
            <a:prstDash val="solid"/>
          </a:ln>
        </p:spPr>
      </p:sp>
      <p:sp>
        <p:nvSpPr>
          <p:cNvPr id="18" name="Text 16"/>
          <p:cNvSpPr/>
          <p:nvPr/>
        </p:nvSpPr>
        <p:spPr>
          <a:xfrm>
            <a:off x="1816179" y="6657261"/>
            <a:ext cx="2724745" cy="340638"/>
          </a:xfrm>
          <a:prstGeom prst="rect">
            <a:avLst/>
          </a:prstGeom>
          <a:noFill/>
          <a:ln/>
        </p:spPr>
        <p:txBody>
          <a:bodyPr wrap="none" lIns="0" tIns="0" rIns="0" bIns="0" rtlCol="0" anchor="t"/>
          <a:lstStyle/>
          <a:p>
            <a:pPr marL="0" indent="0" algn="l">
              <a:lnSpc>
                <a:spcPts val="2650"/>
              </a:lnSpc>
              <a:buNone/>
            </a:pPr>
            <a:r>
              <a:rPr lang="en-US" sz="2100" b="1" dirty="0">
                <a:solidFill>
                  <a:srgbClr val="E0D6DE"/>
                </a:solidFill>
                <a:latin typeface="Petrona Bold" pitchFamily="34" charset="0"/>
                <a:ea typeface="Petrona Bold" pitchFamily="34" charset="-122"/>
                <a:cs typeface="Petrona Bold" pitchFamily="34" charset="-120"/>
              </a:rPr>
              <a:t>Sentiment Analysis</a:t>
            </a:r>
            <a:endParaRPr lang="en-US" sz="2100" dirty="0"/>
          </a:p>
        </p:txBody>
      </p:sp>
      <p:sp>
        <p:nvSpPr>
          <p:cNvPr id="19" name="Text 17"/>
          <p:cNvSpPr/>
          <p:nvPr/>
        </p:nvSpPr>
        <p:spPr>
          <a:xfrm>
            <a:off x="1816179" y="7122438"/>
            <a:ext cx="12087701" cy="332184"/>
          </a:xfrm>
          <a:prstGeom prst="rect">
            <a:avLst/>
          </a:prstGeom>
          <a:noFill/>
          <a:ln/>
        </p:spPr>
        <p:txBody>
          <a:bodyPr wrap="none" lIns="0" tIns="0" rIns="0" bIns="0" rtlCol="0" anchor="t"/>
          <a:lstStyle/>
          <a:p>
            <a:pPr marL="0" indent="0" algn="l">
              <a:lnSpc>
                <a:spcPts val="2600"/>
              </a:lnSpc>
              <a:buNone/>
            </a:pPr>
            <a:r>
              <a:rPr lang="en-US" sz="1600" dirty="0">
                <a:solidFill>
                  <a:srgbClr val="E0D6DE"/>
                </a:solidFill>
                <a:latin typeface="Inter" pitchFamily="34" charset="0"/>
                <a:ea typeface="Inter" pitchFamily="34" charset="-122"/>
                <a:cs typeface="Inter" pitchFamily="34" charset="-120"/>
              </a:rPr>
              <a:t>Using VADER for scoring.</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65783" y="614124"/>
            <a:ext cx="7585234" cy="1461373"/>
          </a:xfrm>
          <a:prstGeom prst="rect">
            <a:avLst/>
          </a:prstGeom>
          <a:noFill/>
          <a:ln/>
        </p:spPr>
        <p:txBody>
          <a:bodyPr wrap="square" lIns="0" tIns="0" rIns="0" bIns="0" rtlCol="0" anchor="t"/>
          <a:lstStyle/>
          <a:p>
            <a:pPr marL="0" indent="0" algn="l">
              <a:lnSpc>
                <a:spcPts val="5750"/>
              </a:lnSpc>
              <a:buNone/>
            </a:pPr>
            <a:r>
              <a:rPr lang="en-US" sz="4600" b="1" dirty="0">
                <a:solidFill>
                  <a:srgbClr val="FF8AAF"/>
                </a:solidFill>
                <a:latin typeface="Petrona Bold" pitchFamily="34" charset="0"/>
                <a:ea typeface="Petrona Bold" pitchFamily="34" charset="-122"/>
                <a:cs typeface="Petrona Bold" pitchFamily="34" charset="-120"/>
              </a:rPr>
              <a:t>Natural Language Processing (NLP)</a:t>
            </a:r>
            <a:endParaRPr lang="en-US" sz="4600" dirty="0"/>
          </a:p>
        </p:txBody>
      </p:sp>
      <p:pic>
        <p:nvPicPr>
          <p:cNvPr id="4" name="Image 1" descr="preencoded.png"/>
          <p:cNvPicPr>
            <a:picLocks noChangeAspect="1"/>
          </p:cNvPicPr>
          <p:nvPr/>
        </p:nvPicPr>
        <p:blipFill>
          <a:blip r:embed="rId4"/>
          <a:stretch>
            <a:fillRect/>
          </a:stretch>
        </p:blipFill>
        <p:spPr>
          <a:xfrm>
            <a:off x="6265783" y="2409468"/>
            <a:ext cx="556736" cy="556736"/>
          </a:xfrm>
          <a:prstGeom prst="rect">
            <a:avLst/>
          </a:prstGeom>
        </p:spPr>
      </p:pic>
      <p:sp>
        <p:nvSpPr>
          <p:cNvPr id="5" name="Text 1"/>
          <p:cNvSpPr/>
          <p:nvPr/>
        </p:nvSpPr>
        <p:spPr>
          <a:xfrm>
            <a:off x="6265783" y="3188851"/>
            <a:ext cx="2342793" cy="730568"/>
          </a:xfrm>
          <a:prstGeom prst="rect">
            <a:avLst/>
          </a:prstGeom>
          <a:noFill/>
          <a:ln/>
        </p:spPr>
        <p:txBody>
          <a:bodyPr wrap="square" lIns="0" tIns="0" rIns="0" bIns="0" rtlCol="0" anchor="t"/>
          <a:lstStyle/>
          <a:p>
            <a:pPr marL="0" indent="0" algn="l">
              <a:lnSpc>
                <a:spcPts val="2850"/>
              </a:lnSpc>
              <a:buNone/>
            </a:pPr>
            <a:r>
              <a:rPr lang="en-US" sz="2300" b="1" dirty="0">
                <a:solidFill>
                  <a:srgbClr val="E0D6DE"/>
                </a:solidFill>
                <a:latin typeface="Petrona Bold" pitchFamily="34" charset="0"/>
                <a:ea typeface="Petrona Bold" pitchFamily="34" charset="-122"/>
                <a:cs typeface="Petrona Bold" pitchFamily="34" charset="-120"/>
              </a:rPr>
              <a:t>Text Preprocessing</a:t>
            </a:r>
            <a:endParaRPr lang="en-US" sz="2300" dirty="0"/>
          </a:p>
        </p:txBody>
      </p:sp>
      <p:sp>
        <p:nvSpPr>
          <p:cNvPr id="6" name="Text 2"/>
          <p:cNvSpPr/>
          <p:nvPr/>
        </p:nvSpPr>
        <p:spPr>
          <a:xfrm>
            <a:off x="6265783" y="4053007"/>
            <a:ext cx="2342793" cy="3562350"/>
          </a:xfrm>
          <a:prstGeom prst="rect">
            <a:avLst/>
          </a:prstGeom>
          <a:noFill/>
          <a:ln/>
        </p:spPr>
        <p:txBody>
          <a:bodyPr wrap="square" lIns="0" tIns="0" rIns="0" bIns="0" rtlCol="0" anchor="t"/>
          <a:lstStyle/>
          <a:p>
            <a:pPr marL="0" indent="0" algn="l">
              <a:lnSpc>
                <a:spcPts val="2800"/>
              </a:lnSpc>
              <a:buNone/>
            </a:pPr>
            <a:r>
              <a:rPr lang="en-US" sz="1750" dirty="0">
                <a:solidFill>
                  <a:srgbClr val="E0D6DE"/>
                </a:solidFill>
                <a:latin typeface="Inter" pitchFamily="34" charset="0"/>
                <a:ea typeface="Inter" pitchFamily="34" charset="-122"/>
                <a:cs typeface="Inter" pitchFamily="34" charset="-120"/>
              </a:rPr>
              <a:t>Removed URLs, mentions, hashtags, punctuation, and stop words. Tweets split into individual words. Words reduced to root or dictionary forms. Cleaned tweets converted to a list.</a:t>
            </a:r>
            <a:endParaRPr lang="en-US" sz="1750" dirty="0"/>
          </a:p>
        </p:txBody>
      </p:sp>
      <p:pic>
        <p:nvPicPr>
          <p:cNvPr id="7" name="Image 2" descr="preencoded.png"/>
          <p:cNvPicPr>
            <a:picLocks noChangeAspect="1"/>
          </p:cNvPicPr>
          <p:nvPr/>
        </p:nvPicPr>
        <p:blipFill>
          <a:blip r:embed="rId5"/>
          <a:stretch>
            <a:fillRect/>
          </a:stretch>
        </p:blipFill>
        <p:spPr>
          <a:xfrm>
            <a:off x="8886944" y="2409468"/>
            <a:ext cx="556736" cy="556736"/>
          </a:xfrm>
          <a:prstGeom prst="rect">
            <a:avLst/>
          </a:prstGeom>
        </p:spPr>
      </p:pic>
      <p:sp>
        <p:nvSpPr>
          <p:cNvPr id="8" name="Text 3"/>
          <p:cNvSpPr/>
          <p:nvPr/>
        </p:nvSpPr>
        <p:spPr>
          <a:xfrm>
            <a:off x="8886944" y="3188851"/>
            <a:ext cx="2342793" cy="730568"/>
          </a:xfrm>
          <a:prstGeom prst="rect">
            <a:avLst/>
          </a:prstGeom>
          <a:noFill/>
          <a:ln/>
        </p:spPr>
        <p:txBody>
          <a:bodyPr wrap="square" lIns="0" tIns="0" rIns="0" bIns="0" rtlCol="0" anchor="t"/>
          <a:lstStyle/>
          <a:p>
            <a:pPr marL="0" indent="0" algn="l">
              <a:lnSpc>
                <a:spcPts val="2850"/>
              </a:lnSpc>
              <a:buNone/>
            </a:pPr>
            <a:r>
              <a:rPr lang="en-US" sz="2300" b="1" dirty="0">
                <a:solidFill>
                  <a:srgbClr val="E0D6DE"/>
                </a:solidFill>
                <a:latin typeface="Petrona Bold" pitchFamily="34" charset="0"/>
                <a:ea typeface="Petrona Bold" pitchFamily="34" charset="-122"/>
                <a:cs typeface="Petrona Bold" pitchFamily="34" charset="-120"/>
              </a:rPr>
              <a:t>Feature Extraction</a:t>
            </a:r>
            <a:endParaRPr lang="en-US" sz="2300" dirty="0"/>
          </a:p>
        </p:txBody>
      </p:sp>
      <p:sp>
        <p:nvSpPr>
          <p:cNvPr id="9" name="Text 4"/>
          <p:cNvSpPr/>
          <p:nvPr/>
        </p:nvSpPr>
        <p:spPr>
          <a:xfrm>
            <a:off x="8886944" y="4053007"/>
            <a:ext cx="2342793" cy="1068705"/>
          </a:xfrm>
          <a:prstGeom prst="rect">
            <a:avLst/>
          </a:prstGeom>
          <a:noFill/>
          <a:ln/>
        </p:spPr>
        <p:txBody>
          <a:bodyPr wrap="square" lIns="0" tIns="0" rIns="0" bIns="0" rtlCol="0" anchor="t"/>
          <a:lstStyle/>
          <a:p>
            <a:pPr marL="0" indent="0" algn="l">
              <a:lnSpc>
                <a:spcPts val="2800"/>
              </a:lnSpc>
              <a:buNone/>
            </a:pPr>
            <a:r>
              <a:rPr lang="en-US" sz="1750" dirty="0">
                <a:solidFill>
                  <a:srgbClr val="E0D6DE"/>
                </a:solidFill>
                <a:latin typeface="Inter" pitchFamily="34" charset="0"/>
                <a:ea typeface="Inter" pitchFamily="34" charset="-122"/>
                <a:cs typeface="Inter" pitchFamily="34" charset="-120"/>
              </a:rPr>
              <a:t>TF-IDF Vectorization converted text to numeric features.</a:t>
            </a:r>
            <a:endParaRPr lang="en-US" sz="1750" dirty="0"/>
          </a:p>
        </p:txBody>
      </p:sp>
      <p:pic>
        <p:nvPicPr>
          <p:cNvPr id="10" name="Image 3" descr="preencoded.png"/>
          <p:cNvPicPr>
            <a:picLocks noChangeAspect="1"/>
          </p:cNvPicPr>
          <p:nvPr/>
        </p:nvPicPr>
        <p:blipFill>
          <a:blip r:embed="rId6"/>
          <a:stretch>
            <a:fillRect/>
          </a:stretch>
        </p:blipFill>
        <p:spPr>
          <a:xfrm>
            <a:off x="11508105" y="2409468"/>
            <a:ext cx="556736" cy="556736"/>
          </a:xfrm>
          <a:prstGeom prst="rect">
            <a:avLst/>
          </a:prstGeom>
        </p:spPr>
      </p:pic>
      <p:sp>
        <p:nvSpPr>
          <p:cNvPr id="11" name="Text 5"/>
          <p:cNvSpPr/>
          <p:nvPr/>
        </p:nvSpPr>
        <p:spPr>
          <a:xfrm>
            <a:off x="11508105" y="3188851"/>
            <a:ext cx="2342793" cy="730568"/>
          </a:xfrm>
          <a:prstGeom prst="rect">
            <a:avLst/>
          </a:prstGeom>
          <a:noFill/>
          <a:ln/>
        </p:spPr>
        <p:txBody>
          <a:bodyPr wrap="square" lIns="0" tIns="0" rIns="0" bIns="0" rtlCol="0" anchor="t"/>
          <a:lstStyle/>
          <a:p>
            <a:pPr marL="0" indent="0" algn="l">
              <a:lnSpc>
                <a:spcPts val="2850"/>
              </a:lnSpc>
              <a:buNone/>
            </a:pPr>
            <a:r>
              <a:rPr lang="en-US" sz="2300" b="1" dirty="0">
                <a:solidFill>
                  <a:srgbClr val="E0D6DE"/>
                </a:solidFill>
                <a:latin typeface="Petrona Bold" pitchFamily="34" charset="0"/>
                <a:ea typeface="Petrona Bold" pitchFamily="34" charset="-122"/>
                <a:cs typeface="Petrona Bold" pitchFamily="34" charset="-120"/>
              </a:rPr>
              <a:t>Sentiment Analysis</a:t>
            </a:r>
            <a:endParaRPr lang="en-US" sz="2300" dirty="0"/>
          </a:p>
        </p:txBody>
      </p:sp>
      <p:sp>
        <p:nvSpPr>
          <p:cNvPr id="12" name="Text 6"/>
          <p:cNvSpPr/>
          <p:nvPr/>
        </p:nvSpPr>
        <p:spPr>
          <a:xfrm>
            <a:off x="11508105" y="4053007"/>
            <a:ext cx="2342793" cy="2137410"/>
          </a:xfrm>
          <a:prstGeom prst="rect">
            <a:avLst/>
          </a:prstGeom>
          <a:noFill/>
          <a:ln/>
        </p:spPr>
        <p:txBody>
          <a:bodyPr wrap="square" lIns="0" tIns="0" rIns="0" bIns="0" rtlCol="0" anchor="t"/>
          <a:lstStyle/>
          <a:p>
            <a:pPr marL="0" indent="0" algn="l">
              <a:lnSpc>
                <a:spcPts val="2800"/>
              </a:lnSpc>
              <a:buNone/>
            </a:pPr>
            <a:r>
              <a:rPr lang="en-US" sz="1750" dirty="0">
                <a:solidFill>
                  <a:srgbClr val="E0D6DE"/>
                </a:solidFill>
                <a:latin typeface="Inter" pitchFamily="34" charset="0"/>
                <a:ea typeface="Inter" pitchFamily="34" charset="-122"/>
                <a:cs typeface="Inter" pitchFamily="34" charset="-120"/>
              </a:rPr>
              <a:t>VADER applied for sentiment scores. Sentiment categorized as Positive, Neutral, or Negative.</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25304" y="412790"/>
            <a:ext cx="3940373" cy="492562"/>
          </a:xfrm>
          <a:prstGeom prst="rect">
            <a:avLst/>
          </a:prstGeom>
          <a:noFill/>
          <a:ln/>
        </p:spPr>
        <p:txBody>
          <a:bodyPr wrap="none" lIns="0" tIns="0" rIns="0" bIns="0" rtlCol="0" anchor="t"/>
          <a:lstStyle/>
          <a:p>
            <a:pPr marL="0" indent="0" algn="l">
              <a:lnSpc>
                <a:spcPts val="3850"/>
              </a:lnSpc>
              <a:buNone/>
            </a:pPr>
            <a:r>
              <a:rPr lang="en-US" sz="3100" b="1" dirty="0">
                <a:solidFill>
                  <a:srgbClr val="FF8AAF"/>
                </a:solidFill>
                <a:latin typeface="Petrona Bold" pitchFamily="34" charset="0"/>
                <a:ea typeface="Petrona Bold" pitchFamily="34" charset="-122"/>
                <a:cs typeface="Petrona Bold" pitchFamily="34" charset="-120"/>
              </a:rPr>
              <a:t>NLP Visualization</a:t>
            </a:r>
            <a:endParaRPr lang="en-US" sz="3100" dirty="0"/>
          </a:p>
        </p:txBody>
      </p:sp>
      <p:sp>
        <p:nvSpPr>
          <p:cNvPr id="4" name="Shape 1"/>
          <p:cNvSpPr/>
          <p:nvPr/>
        </p:nvSpPr>
        <p:spPr>
          <a:xfrm>
            <a:off x="5858113" y="8359735"/>
            <a:ext cx="150019" cy="150019"/>
          </a:xfrm>
          <a:prstGeom prst="roundRect">
            <a:avLst>
              <a:gd name="adj" fmla="val 12190"/>
            </a:avLst>
          </a:prstGeom>
          <a:solidFill>
            <a:srgbClr val="6B4ACA"/>
          </a:solidFill>
          <a:ln/>
        </p:spPr>
      </p:sp>
      <p:sp>
        <p:nvSpPr>
          <p:cNvPr id="5" name="Text 2"/>
          <p:cNvSpPr/>
          <p:nvPr/>
        </p:nvSpPr>
        <p:spPr>
          <a:xfrm>
            <a:off x="6069092" y="8359735"/>
            <a:ext cx="1169908" cy="150019"/>
          </a:xfrm>
          <a:prstGeom prst="rect">
            <a:avLst/>
          </a:prstGeom>
          <a:noFill/>
          <a:ln/>
        </p:spPr>
        <p:txBody>
          <a:bodyPr wrap="none" lIns="0" tIns="0" rIns="0" bIns="0" rtlCol="0" anchor="t"/>
          <a:lstStyle/>
          <a:p>
            <a:pPr marL="0" indent="0" algn="l">
              <a:lnSpc>
                <a:spcPts val="1150"/>
              </a:lnSpc>
              <a:buNone/>
            </a:pPr>
            <a:r>
              <a:rPr lang="en-US" sz="1150" dirty="0">
                <a:solidFill>
                  <a:srgbClr val="E0D6DE"/>
                </a:solidFill>
                <a:latin typeface="Inter" pitchFamily="34" charset="0"/>
                <a:ea typeface="Inter" pitchFamily="34" charset="-122"/>
                <a:cs typeface="Inter" pitchFamily="34" charset="-120"/>
              </a:rPr>
              <a:t>Sentiment Score</a:t>
            </a:r>
            <a:endParaRPr lang="en-US" sz="1150" dirty="0"/>
          </a:p>
        </p:txBody>
      </p:sp>
      <p:sp>
        <p:nvSpPr>
          <p:cNvPr id="6" name="Shape 3"/>
          <p:cNvSpPr/>
          <p:nvPr/>
        </p:nvSpPr>
        <p:spPr>
          <a:xfrm>
            <a:off x="7391400" y="8359735"/>
            <a:ext cx="150019" cy="150019"/>
          </a:xfrm>
          <a:prstGeom prst="roundRect">
            <a:avLst>
              <a:gd name="adj" fmla="val 12190"/>
            </a:avLst>
          </a:prstGeom>
          <a:solidFill>
            <a:srgbClr val="AD9AE2"/>
          </a:solidFill>
          <a:ln/>
        </p:spPr>
      </p:sp>
      <p:sp>
        <p:nvSpPr>
          <p:cNvPr id="7" name="Text 4"/>
          <p:cNvSpPr/>
          <p:nvPr/>
        </p:nvSpPr>
        <p:spPr>
          <a:xfrm>
            <a:off x="7602379" y="8359735"/>
            <a:ext cx="937498" cy="150019"/>
          </a:xfrm>
          <a:prstGeom prst="rect">
            <a:avLst/>
          </a:prstGeom>
          <a:noFill/>
          <a:ln/>
        </p:spPr>
        <p:txBody>
          <a:bodyPr wrap="none" lIns="0" tIns="0" rIns="0" bIns="0" rtlCol="0" anchor="t"/>
          <a:lstStyle/>
          <a:p>
            <a:pPr marL="0" indent="0" algn="l">
              <a:lnSpc>
                <a:spcPts val="1150"/>
              </a:lnSpc>
              <a:buNone/>
            </a:pPr>
            <a:r>
              <a:rPr lang="en-US" sz="1150" dirty="0">
                <a:solidFill>
                  <a:srgbClr val="E0D6DE"/>
                </a:solidFill>
                <a:latin typeface="Inter" pitchFamily="34" charset="0"/>
                <a:ea typeface="Inter" pitchFamily="34" charset="-122"/>
                <a:cs typeface="Inter" pitchFamily="34" charset="-120"/>
              </a:rPr>
              <a:t>Closing Price</a:t>
            </a:r>
            <a:endParaRPr lang="en-US" sz="1150" dirty="0"/>
          </a:p>
        </p:txBody>
      </p:sp>
      <p:sp>
        <p:nvSpPr>
          <p:cNvPr id="8" name="Text 5"/>
          <p:cNvSpPr/>
          <p:nvPr/>
        </p:nvSpPr>
        <p:spPr>
          <a:xfrm>
            <a:off x="525304" y="8978979"/>
            <a:ext cx="13579793" cy="480298"/>
          </a:xfrm>
          <a:prstGeom prst="rect">
            <a:avLst/>
          </a:prstGeom>
          <a:noFill/>
          <a:ln/>
        </p:spPr>
        <p:txBody>
          <a:bodyPr wrap="square" lIns="0" tIns="0" rIns="0" bIns="0" rtlCol="0" anchor="t"/>
          <a:lstStyle/>
          <a:p>
            <a:pPr marL="0" indent="0" algn="l">
              <a:lnSpc>
                <a:spcPts val="1850"/>
              </a:lnSpc>
              <a:buNone/>
            </a:pPr>
            <a:r>
              <a:rPr lang="en-US" sz="1150" dirty="0">
                <a:solidFill>
                  <a:srgbClr val="E0D6DE"/>
                </a:solidFill>
                <a:latin typeface="Inter" pitchFamily="34" charset="0"/>
                <a:ea typeface="Inter" pitchFamily="34" charset="-122"/>
                <a:cs typeface="Inter" pitchFamily="34" charset="-120"/>
              </a:rPr>
              <a:t>The chart displays tweet sentiment scores and closing prices over time. This visual analysis helps in understanding the correlation between public mood and market trends. We can observe how sentiment fluctuations align with changes in stock values.</a:t>
            </a:r>
            <a:endParaRPr lang="en-US" sz="11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TotalTime>
  <Words>569</Words>
  <Application>Microsoft Office PowerPoint</Application>
  <PresentationFormat>Custom</PresentationFormat>
  <Paragraphs>84</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Inter Bold</vt:lpstr>
      <vt:lpstr>Wingdings</vt:lpstr>
      <vt:lpstr>Petrona Bold</vt:lpstr>
      <vt:lpstr>Arial</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Shovan Bera</cp:lastModifiedBy>
  <cp:revision>4</cp:revision>
  <dcterms:created xsi:type="dcterms:W3CDTF">2025-06-02T15:17:10Z</dcterms:created>
  <dcterms:modified xsi:type="dcterms:W3CDTF">2025-07-19T12:24:59Z</dcterms:modified>
</cp:coreProperties>
</file>